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39" r:id="rId1"/>
    <p:sldMasterId id="2147483854" r:id="rId2"/>
  </p:sldMasterIdLst>
  <p:notesMasterIdLst>
    <p:notesMasterId r:id="rId27"/>
  </p:notesMasterIdLst>
  <p:sldIdLst>
    <p:sldId id="256" r:id="rId3"/>
    <p:sldId id="306" r:id="rId4"/>
    <p:sldId id="289" r:id="rId5"/>
    <p:sldId id="288" r:id="rId6"/>
    <p:sldId id="275" r:id="rId7"/>
    <p:sldId id="308" r:id="rId8"/>
    <p:sldId id="303" r:id="rId9"/>
    <p:sldId id="307" r:id="rId10"/>
    <p:sldId id="309" r:id="rId11"/>
    <p:sldId id="310" r:id="rId12"/>
    <p:sldId id="311" r:id="rId13"/>
    <p:sldId id="312" r:id="rId14"/>
    <p:sldId id="313" r:id="rId15"/>
    <p:sldId id="305" r:id="rId16"/>
    <p:sldId id="316" r:id="rId17"/>
    <p:sldId id="314" r:id="rId18"/>
    <p:sldId id="315" r:id="rId19"/>
    <p:sldId id="317" r:id="rId20"/>
    <p:sldId id="319" r:id="rId21"/>
    <p:sldId id="318" r:id="rId22"/>
    <p:sldId id="271" r:id="rId23"/>
    <p:sldId id="268" r:id="rId24"/>
    <p:sldId id="290" r:id="rId25"/>
    <p:sldId id="273"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סגנון כהה 1 - הדגשה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סגנון ביניים 4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84239" autoAdjust="0"/>
  </p:normalViewPr>
  <p:slideViewPr>
    <p:cSldViewPr snapToGrid="0">
      <p:cViewPr varScale="1">
        <p:scale>
          <a:sx n="104" d="100"/>
          <a:sy n="104" d="100"/>
        </p:scale>
        <p:origin x="1195"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4232B-FD42-459D-B5D4-D6533E9B5581}" type="doc">
      <dgm:prSet loTypeId="urn:microsoft.com/office/officeart/2005/8/layout/cycle2" loCatId="cycle" qsTypeId="urn:microsoft.com/office/officeart/2005/8/quickstyle/simple1" qsCatId="simple" csTypeId="urn:microsoft.com/office/officeart/2005/8/colors/accent1_2" csCatId="accent1" phldr="1"/>
      <dgm:spPr/>
      <dgm:t>
        <a:bodyPr/>
        <a:lstStyle/>
        <a:p>
          <a:pPr rtl="1"/>
          <a:endParaRPr lang="he-IL"/>
        </a:p>
      </dgm:t>
    </dgm:pt>
    <dgm:pt modelId="{D0A1BFAD-0E9E-4500-8445-2C7E119D05B1}">
      <dgm:prSet phldrT="[טקסט]" custT="1"/>
      <dgm:spPr>
        <a:solidFill>
          <a:schemeClr val="accent2"/>
        </a:solidFill>
      </dgm:spPr>
      <dgm:t>
        <a:bodyPr/>
        <a:lstStyle/>
        <a:p>
          <a:pPr rtl="1"/>
          <a:r>
            <a:rPr lang="he-IL" sz="2400" b="1" dirty="0"/>
            <a:t>התנסות</a:t>
          </a:r>
        </a:p>
      </dgm:t>
    </dgm:pt>
    <dgm:pt modelId="{E26639E8-B3A8-4809-ADF8-E714901D10DB}" type="parTrans" cxnId="{095D91F5-7C06-4ACF-B5E6-9A4C0239755D}">
      <dgm:prSet/>
      <dgm:spPr/>
      <dgm:t>
        <a:bodyPr/>
        <a:lstStyle/>
        <a:p>
          <a:pPr rtl="1"/>
          <a:endParaRPr lang="he-IL"/>
        </a:p>
      </dgm:t>
    </dgm:pt>
    <dgm:pt modelId="{2A2927E2-66F7-4581-9E79-2E4DF354F233}" type="sibTrans" cxnId="{095D91F5-7C06-4ACF-B5E6-9A4C0239755D}">
      <dgm:prSet/>
      <dgm:spPr/>
      <dgm:t>
        <a:bodyPr/>
        <a:lstStyle/>
        <a:p>
          <a:pPr rtl="1"/>
          <a:endParaRPr lang="he-IL"/>
        </a:p>
      </dgm:t>
    </dgm:pt>
    <dgm:pt modelId="{4D808E6A-164B-4AC5-ABC5-E02B518B9553}">
      <dgm:prSet phldrT="[טקסט]" custT="1"/>
      <dgm:spPr>
        <a:solidFill>
          <a:schemeClr val="accent2"/>
        </a:solidFill>
      </dgm:spPr>
      <dgm:t>
        <a:bodyPr/>
        <a:lstStyle/>
        <a:p>
          <a:pPr rtl="1"/>
          <a:r>
            <a:rPr lang="he-IL" sz="2400" b="1" dirty="0"/>
            <a:t>התבוננות רפלקטיבית</a:t>
          </a:r>
        </a:p>
      </dgm:t>
    </dgm:pt>
    <dgm:pt modelId="{9DA09860-AD74-45D5-BBBF-B26B2582B8B1}" type="parTrans" cxnId="{7F034ED9-6973-4E6E-B5D6-FE0D79692AEE}">
      <dgm:prSet/>
      <dgm:spPr/>
      <dgm:t>
        <a:bodyPr/>
        <a:lstStyle/>
        <a:p>
          <a:pPr rtl="1"/>
          <a:endParaRPr lang="he-IL"/>
        </a:p>
      </dgm:t>
    </dgm:pt>
    <dgm:pt modelId="{8C73183A-9BF3-4A66-97DE-8565BD7951FA}" type="sibTrans" cxnId="{7F034ED9-6973-4E6E-B5D6-FE0D79692AEE}">
      <dgm:prSet/>
      <dgm:spPr/>
      <dgm:t>
        <a:bodyPr/>
        <a:lstStyle/>
        <a:p>
          <a:pPr rtl="1"/>
          <a:endParaRPr lang="he-IL"/>
        </a:p>
      </dgm:t>
    </dgm:pt>
    <dgm:pt modelId="{4099A247-80A4-4B40-8706-83FC97AC9E32}">
      <dgm:prSet phldrT="[טקסט]" custT="1"/>
      <dgm:spPr>
        <a:solidFill>
          <a:schemeClr val="accent2"/>
        </a:solidFill>
      </dgm:spPr>
      <dgm:t>
        <a:bodyPr/>
        <a:lstStyle/>
        <a:p>
          <a:pPr rtl="1"/>
          <a:r>
            <a:rPr lang="he-IL" sz="2400" b="1" dirty="0"/>
            <a:t>הבניית תפיסות</a:t>
          </a:r>
        </a:p>
      </dgm:t>
    </dgm:pt>
    <dgm:pt modelId="{B61DDF65-B859-4E1F-923D-5D2968AF3BFF}" type="parTrans" cxnId="{F04AFE27-DB04-4CB0-B3F0-546CCD9A0F8A}">
      <dgm:prSet/>
      <dgm:spPr/>
      <dgm:t>
        <a:bodyPr/>
        <a:lstStyle/>
        <a:p>
          <a:pPr rtl="1"/>
          <a:endParaRPr lang="he-IL"/>
        </a:p>
      </dgm:t>
    </dgm:pt>
    <dgm:pt modelId="{C5F98C75-6466-49C5-8035-D54DD2E29746}" type="sibTrans" cxnId="{F04AFE27-DB04-4CB0-B3F0-546CCD9A0F8A}">
      <dgm:prSet/>
      <dgm:spPr/>
      <dgm:t>
        <a:bodyPr/>
        <a:lstStyle/>
        <a:p>
          <a:pPr rtl="1"/>
          <a:endParaRPr lang="he-IL"/>
        </a:p>
      </dgm:t>
    </dgm:pt>
    <dgm:pt modelId="{5714913F-F931-4BD6-9E34-06ACA4750C9C}">
      <dgm:prSet phldrT="[טקסט]" custT="1"/>
      <dgm:spPr>
        <a:solidFill>
          <a:schemeClr val="accent2"/>
        </a:solidFill>
      </dgm:spPr>
      <dgm:t>
        <a:bodyPr/>
        <a:lstStyle/>
        <a:p>
          <a:pPr rtl="1"/>
          <a:r>
            <a:rPr lang="he-IL" sz="2400" b="1" dirty="0"/>
            <a:t>בחינה אפקטיבית</a:t>
          </a:r>
        </a:p>
      </dgm:t>
    </dgm:pt>
    <dgm:pt modelId="{A15A58F0-AE61-4946-8522-B3FD789B7505}" type="parTrans" cxnId="{4FAFFF0C-64B2-4232-9C48-495B4B7E022A}">
      <dgm:prSet/>
      <dgm:spPr/>
      <dgm:t>
        <a:bodyPr/>
        <a:lstStyle/>
        <a:p>
          <a:pPr rtl="1"/>
          <a:endParaRPr lang="he-IL"/>
        </a:p>
      </dgm:t>
    </dgm:pt>
    <dgm:pt modelId="{F32E553C-AD22-4765-9869-25D93C872C90}" type="sibTrans" cxnId="{4FAFFF0C-64B2-4232-9C48-495B4B7E022A}">
      <dgm:prSet/>
      <dgm:spPr/>
      <dgm:t>
        <a:bodyPr/>
        <a:lstStyle/>
        <a:p>
          <a:pPr rtl="1"/>
          <a:endParaRPr lang="he-IL"/>
        </a:p>
      </dgm:t>
    </dgm:pt>
    <dgm:pt modelId="{2DF98910-CD3B-4FFB-96B1-848F0752FD4F}" type="pres">
      <dgm:prSet presAssocID="{9724232B-FD42-459D-B5D4-D6533E9B5581}" presName="cycle" presStyleCnt="0">
        <dgm:presLayoutVars>
          <dgm:dir/>
          <dgm:resizeHandles val="exact"/>
        </dgm:presLayoutVars>
      </dgm:prSet>
      <dgm:spPr/>
    </dgm:pt>
    <dgm:pt modelId="{D462126C-62CD-4841-A5A6-0BA2640CD26C}" type="pres">
      <dgm:prSet presAssocID="{D0A1BFAD-0E9E-4500-8445-2C7E119D05B1}" presName="node" presStyleLbl="node1" presStyleIdx="0" presStyleCnt="4" custScaleX="147609">
        <dgm:presLayoutVars>
          <dgm:bulletEnabled val="1"/>
        </dgm:presLayoutVars>
      </dgm:prSet>
      <dgm:spPr/>
    </dgm:pt>
    <dgm:pt modelId="{3D6542F0-0273-4594-A73B-FCC33707458A}" type="pres">
      <dgm:prSet presAssocID="{2A2927E2-66F7-4581-9E79-2E4DF354F233}" presName="sibTrans" presStyleLbl="sibTrans2D1" presStyleIdx="0" presStyleCnt="4"/>
      <dgm:spPr/>
    </dgm:pt>
    <dgm:pt modelId="{7EE96BA4-2F5B-489E-9E95-1020F6E3BA77}" type="pres">
      <dgm:prSet presAssocID="{2A2927E2-66F7-4581-9E79-2E4DF354F233}" presName="connectorText" presStyleLbl="sibTrans2D1" presStyleIdx="0" presStyleCnt="4"/>
      <dgm:spPr/>
    </dgm:pt>
    <dgm:pt modelId="{49BC3A8C-D900-4DFA-B224-2B47FC38C839}" type="pres">
      <dgm:prSet presAssocID="{4D808E6A-164B-4AC5-ABC5-E02B518B9553}" presName="node" presStyleLbl="node1" presStyleIdx="1" presStyleCnt="4" custScaleX="147609">
        <dgm:presLayoutVars>
          <dgm:bulletEnabled val="1"/>
        </dgm:presLayoutVars>
      </dgm:prSet>
      <dgm:spPr/>
    </dgm:pt>
    <dgm:pt modelId="{E42C85DA-77FD-4189-8FCF-30FE59B50A9C}" type="pres">
      <dgm:prSet presAssocID="{8C73183A-9BF3-4A66-97DE-8565BD7951FA}" presName="sibTrans" presStyleLbl="sibTrans2D1" presStyleIdx="1" presStyleCnt="4"/>
      <dgm:spPr/>
    </dgm:pt>
    <dgm:pt modelId="{DD226C45-5702-415F-9E9E-4413B4FAEED3}" type="pres">
      <dgm:prSet presAssocID="{8C73183A-9BF3-4A66-97DE-8565BD7951FA}" presName="connectorText" presStyleLbl="sibTrans2D1" presStyleIdx="1" presStyleCnt="4"/>
      <dgm:spPr/>
    </dgm:pt>
    <dgm:pt modelId="{1F942D9A-064E-4F0E-B998-DEBB5932BA5B}" type="pres">
      <dgm:prSet presAssocID="{4099A247-80A4-4B40-8706-83FC97AC9E32}" presName="node" presStyleLbl="node1" presStyleIdx="2" presStyleCnt="4" custScaleX="147609">
        <dgm:presLayoutVars>
          <dgm:bulletEnabled val="1"/>
        </dgm:presLayoutVars>
      </dgm:prSet>
      <dgm:spPr/>
    </dgm:pt>
    <dgm:pt modelId="{E7FE82FA-6B76-4942-A855-FF4614C79738}" type="pres">
      <dgm:prSet presAssocID="{C5F98C75-6466-49C5-8035-D54DD2E29746}" presName="sibTrans" presStyleLbl="sibTrans2D1" presStyleIdx="2" presStyleCnt="4"/>
      <dgm:spPr/>
    </dgm:pt>
    <dgm:pt modelId="{C1C9BEDF-82CD-4DA4-ABD5-640937FBDED3}" type="pres">
      <dgm:prSet presAssocID="{C5F98C75-6466-49C5-8035-D54DD2E29746}" presName="connectorText" presStyleLbl="sibTrans2D1" presStyleIdx="2" presStyleCnt="4"/>
      <dgm:spPr/>
    </dgm:pt>
    <dgm:pt modelId="{DED3D223-320A-4A13-805C-191176B661B9}" type="pres">
      <dgm:prSet presAssocID="{5714913F-F931-4BD6-9E34-06ACA4750C9C}" presName="node" presStyleLbl="node1" presStyleIdx="3" presStyleCnt="4" custScaleX="147609">
        <dgm:presLayoutVars>
          <dgm:bulletEnabled val="1"/>
        </dgm:presLayoutVars>
      </dgm:prSet>
      <dgm:spPr/>
    </dgm:pt>
    <dgm:pt modelId="{E2C961B3-D492-4913-97D0-5A11C434F3E3}" type="pres">
      <dgm:prSet presAssocID="{F32E553C-AD22-4765-9869-25D93C872C90}" presName="sibTrans" presStyleLbl="sibTrans2D1" presStyleIdx="3" presStyleCnt="4"/>
      <dgm:spPr/>
    </dgm:pt>
    <dgm:pt modelId="{A127174D-3795-4623-9B54-86025ACD346E}" type="pres">
      <dgm:prSet presAssocID="{F32E553C-AD22-4765-9869-25D93C872C90}" presName="connectorText" presStyleLbl="sibTrans2D1" presStyleIdx="3" presStyleCnt="4"/>
      <dgm:spPr/>
    </dgm:pt>
  </dgm:ptLst>
  <dgm:cxnLst>
    <dgm:cxn modelId="{BE04FB07-41AD-4FAD-95C9-2DB1B06A00F8}" type="presOf" srcId="{D0A1BFAD-0E9E-4500-8445-2C7E119D05B1}" destId="{D462126C-62CD-4841-A5A6-0BA2640CD26C}" srcOrd="0" destOrd="0" presId="urn:microsoft.com/office/officeart/2005/8/layout/cycle2"/>
    <dgm:cxn modelId="{1642910A-014E-4361-8757-CB00D210612B}" type="presOf" srcId="{8C73183A-9BF3-4A66-97DE-8565BD7951FA}" destId="{DD226C45-5702-415F-9E9E-4413B4FAEED3}" srcOrd="1" destOrd="0" presId="urn:microsoft.com/office/officeart/2005/8/layout/cycle2"/>
    <dgm:cxn modelId="{4FAFFF0C-64B2-4232-9C48-495B4B7E022A}" srcId="{9724232B-FD42-459D-B5D4-D6533E9B5581}" destId="{5714913F-F931-4BD6-9E34-06ACA4750C9C}" srcOrd="3" destOrd="0" parTransId="{A15A58F0-AE61-4946-8522-B3FD789B7505}" sibTransId="{F32E553C-AD22-4765-9869-25D93C872C90}"/>
    <dgm:cxn modelId="{7089820E-8648-4B39-B605-30D9D31E71B4}" type="presOf" srcId="{8C73183A-9BF3-4A66-97DE-8565BD7951FA}" destId="{E42C85DA-77FD-4189-8FCF-30FE59B50A9C}" srcOrd="0" destOrd="0" presId="urn:microsoft.com/office/officeart/2005/8/layout/cycle2"/>
    <dgm:cxn modelId="{83A43B1E-9C81-403D-9E47-B9C00BB556AA}" type="presOf" srcId="{4099A247-80A4-4B40-8706-83FC97AC9E32}" destId="{1F942D9A-064E-4F0E-B998-DEBB5932BA5B}" srcOrd="0" destOrd="0" presId="urn:microsoft.com/office/officeart/2005/8/layout/cycle2"/>
    <dgm:cxn modelId="{F04AFE27-DB04-4CB0-B3F0-546CCD9A0F8A}" srcId="{9724232B-FD42-459D-B5D4-D6533E9B5581}" destId="{4099A247-80A4-4B40-8706-83FC97AC9E32}" srcOrd="2" destOrd="0" parTransId="{B61DDF65-B859-4E1F-923D-5D2968AF3BFF}" sibTransId="{C5F98C75-6466-49C5-8035-D54DD2E29746}"/>
    <dgm:cxn modelId="{5FD5D83B-A3C3-4953-8D12-89DB8F51FC21}" type="presOf" srcId="{F32E553C-AD22-4765-9869-25D93C872C90}" destId="{A127174D-3795-4623-9B54-86025ACD346E}" srcOrd="1" destOrd="0" presId="urn:microsoft.com/office/officeart/2005/8/layout/cycle2"/>
    <dgm:cxn modelId="{DD42F760-1D90-4D34-A549-9D53A1ED42DC}" type="presOf" srcId="{5714913F-F931-4BD6-9E34-06ACA4750C9C}" destId="{DED3D223-320A-4A13-805C-191176B661B9}" srcOrd="0" destOrd="0" presId="urn:microsoft.com/office/officeart/2005/8/layout/cycle2"/>
    <dgm:cxn modelId="{7658C869-1A70-4766-920E-BE2C6A19DAC6}" type="presOf" srcId="{C5F98C75-6466-49C5-8035-D54DD2E29746}" destId="{C1C9BEDF-82CD-4DA4-ABD5-640937FBDED3}" srcOrd="1" destOrd="0" presId="urn:microsoft.com/office/officeart/2005/8/layout/cycle2"/>
    <dgm:cxn modelId="{B66E9676-0817-4646-8F38-09F497101599}" type="presOf" srcId="{9724232B-FD42-459D-B5D4-D6533E9B5581}" destId="{2DF98910-CD3B-4FFB-96B1-848F0752FD4F}" srcOrd="0" destOrd="0" presId="urn:microsoft.com/office/officeart/2005/8/layout/cycle2"/>
    <dgm:cxn modelId="{8E162D7E-2B9A-4BE0-A6B7-FEA49DE51BB6}" type="presOf" srcId="{2A2927E2-66F7-4581-9E79-2E4DF354F233}" destId="{7EE96BA4-2F5B-489E-9E95-1020F6E3BA77}" srcOrd="1" destOrd="0" presId="urn:microsoft.com/office/officeart/2005/8/layout/cycle2"/>
    <dgm:cxn modelId="{D709039B-AC5B-4E5A-8706-5E0BD3F8FA49}" type="presOf" srcId="{2A2927E2-66F7-4581-9E79-2E4DF354F233}" destId="{3D6542F0-0273-4594-A73B-FCC33707458A}" srcOrd="0" destOrd="0" presId="urn:microsoft.com/office/officeart/2005/8/layout/cycle2"/>
    <dgm:cxn modelId="{F9CB539E-86FF-4364-9980-EDDF0BFE7D7D}" type="presOf" srcId="{4D808E6A-164B-4AC5-ABC5-E02B518B9553}" destId="{49BC3A8C-D900-4DFA-B224-2B47FC38C839}" srcOrd="0" destOrd="0" presId="urn:microsoft.com/office/officeart/2005/8/layout/cycle2"/>
    <dgm:cxn modelId="{63C8AFBE-DEB1-4992-BFD8-486798ED9BC7}" type="presOf" srcId="{F32E553C-AD22-4765-9869-25D93C872C90}" destId="{E2C961B3-D492-4913-97D0-5A11C434F3E3}" srcOrd="0" destOrd="0" presId="urn:microsoft.com/office/officeart/2005/8/layout/cycle2"/>
    <dgm:cxn modelId="{65CD5CD1-0854-4D4A-B13C-385E84A6FF97}" type="presOf" srcId="{C5F98C75-6466-49C5-8035-D54DD2E29746}" destId="{E7FE82FA-6B76-4942-A855-FF4614C79738}" srcOrd="0" destOrd="0" presId="urn:microsoft.com/office/officeart/2005/8/layout/cycle2"/>
    <dgm:cxn modelId="{7F034ED9-6973-4E6E-B5D6-FE0D79692AEE}" srcId="{9724232B-FD42-459D-B5D4-D6533E9B5581}" destId="{4D808E6A-164B-4AC5-ABC5-E02B518B9553}" srcOrd="1" destOrd="0" parTransId="{9DA09860-AD74-45D5-BBBF-B26B2582B8B1}" sibTransId="{8C73183A-9BF3-4A66-97DE-8565BD7951FA}"/>
    <dgm:cxn modelId="{095D91F5-7C06-4ACF-B5E6-9A4C0239755D}" srcId="{9724232B-FD42-459D-B5D4-D6533E9B5581}" destId="{D0A1BFAD-0E9E-4500-8445-2C7E119D05B1}" srcOrd="0" destOrd="0" parTransId="{E26639E8-B3A8-4809-ADF8-E714901D10DB}" sibTransId="{2A2927E2-66F7-4581-9E79-2E4DF354F233}"/>
    <dgm:cxn modelId="{7AB75B07-6D96-4AE8-80A4-32DD6323A57D}" type="presParOf" srcId="{2DF98910-CD3B-4FFB-96B1-848F0752FD4F}" destId="{D462126C-62CD-4841-A5A6-0BA2640CD26C}" srcOrd="0" destOrd="0" presId="urn:microsoft.com/office/officeart/2005/8/layout/cycle2"/>
    <dgm:cxn modelId="{B7D95A66-5AFF-4DE3-A86E-FC8AC4C44AC7}" type="presParOf" srcId="{2DF98910-CD3B-4FFB-96B1-848F0752FD4F}" destId="{3D6542F0-0273-4594-A73B-FCC33707458A}" srcOrd="1" destOrd="0" presId="urn:microsoft.com/office/officeart/2005/8/layout/cycle2"/>
    <dgm:cxn modelId="{38DDD2A2-6092-408E-A5A6-FE0E4C7FB0B4}" type="presParOf" srcId="{3D6542F0-0273-4594-A73B-FCC33707458A}" destId="{7EE96BA4-2F5B-489E-9E95-1020F6E3BA77}" srcOrd="0" destOrd="0" presId="urn:microsoft.com/office/officeart/2005/8/layout/cycle2"/>
    <dgm:cxn modelId="{4742D1A6-F045-4A58-AAFD-8A00B52B3989}" type="presParOf" srcId="{2DF98910-CD3B-4FFB-96B1-848F0752FD4F}" destId="{49BC3A8C-D900-4DFA-B224-2B47FC38C839}" srcOrd="2" destOrd="0" presId="urn:microsoft.com/office/officeart/2005/8/layout/cycle2"/>
    <dgm:cxn modelId="{10F8C9FC-ABC2-4C0A-BF23-62362AA3B7EC}" type="presParOf" srcId="{2DF98910-CD3B-4FFB-96B1-848F0752FD4F}" destId="{E42C85DA-77FD-4189-8FCF-30FE59B50A9C}" srcOrd="3" destOrd="0" presId="urn:microsoft.com/office/officeart/2005/8/layout/cycle2"/>
    <dgm:cxn modelId="{5F2A4710-4C9C-4F12-B75A-FC8B9E66BC1D}" type="presParOf" srcId="{E42C85DA-77FD-4189-8FCF-30FE59B50A9C}" destId="{DD226C45-5702-415F-9E9E-4413B4FAEED3}" srcOrd="0" destOrd="0" presId="urn:microsoft.com/office/officeart/2005/8/layout/cycle2"/>
    <dgm:cxn modelId="{7148D2C4-B3CA-4BCF-89C1-AED6A3905CA0}" type="presParOf" srcId="{2DF98910-CD3B-4FFB-96B1-848F0752FD4F}" destId="{1F942D9A-064E-4F0E-B998-DEBB5932BA5B}" srcOrd="4" destOrd="0" presId="urn:microsoft.com/office/officeart/2005/8/layout/cycle2"/>
    <dgm:cxn modelId="{6D564D8C-0A72-432F-9324-BA3D14167B6D}" type="presParOf" srcId="{2DF98910-CD3B-4FFB-96B1-848F0752FD4F}" destId="{E7FE82FA-6B76-4942-A855-FF4614C79738}" srcOrd="5" destOrd="0" presId="urn:microsoft.com/office/officeart/2005/8/layout/cycle2"/>
    <dgm:cxn modelId="{1842D2AF-F7B7-44F8-8823-9AB6EEDC36A8}" type="presParOf" srcId="{E7FE82FA-6B76-4942-A855-FF4614C79738}" destId="{C1C9BEDF-82CD-4DA4-ABD5-640937FBDED3}" srcOrd="0" destOrd="0" presId="urn:microsoft.com/office/officeart/2005/8/layout/cycle2"/>
    <dgm:cxn modelId="{87133AAA-E545-4139-A70E-0EC8B5F775EF}" type="presParOf" srcId="{2DF98910-CD3B-4FFB-96B1-848F0752FD4F}" destId="{DED3D223-320A-4A13-805C-191176B661B9}" srcOrd="6" destOrd="0" presId="urn:microsoft.com/office/officeart/2005/8/layout/cycle2"/>
    <dgm:cxn modelId="{AA6A6DCC-3DCA-42E3-BDD5-D4001233DBA6}" type="presParOf" srcId="{2DF98910-CD3B-4FFB-96B1-848F0752FD4F}" destId="{E2C961B3-D492-4913-97D0-5A11C434F3E3}" srcOrd="7" destOrd="0" presId="urn:microsoft.com/office/officeart/2005/8/layout/cycle2"/>
    <dgm:cxn modelId="{A6E25AA5-6373-47BD-AFBF-C4B99E7B7A22}" type="presParOf" srcId="{E2C961B3-D492-4913-97D0-5A11C434F3E3}" destId="{A127174D-3795-4623-9B54-86025ACD346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9F4A0-39BC-4A3B-BDE5-8858ADB7EF58}"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rtl="1"/>
          <a:endParaRPr lang="he-IL"/>
        </a:p>
      </dgm:t>
    </dgm:pt>
    <dgm:pt modelId="{7A00C3C2-E1E4-4B90-8979-76BC42677EB9}">
      <dgm:prSet phldrT="[טקסט]" custT="1"/>
      <dgm:spPr>
        <a:solidFill>
          <a:schemeClr val="accent2"/>
        </a:solidFill>
      </dgm:spPr>
      <dgm:t>
        <a:bodyPr/>
        <a:lstStyle/>
        <a:p>
          <a:pPr rtl="1"/>
          <a:r>
            <a:rPr lang="he-IL" sz="2000" b="1" dirty="0"/>
            <a:t>נתוני פתיחה</a:t>
          </a:r>
        </a:p>
      </dgm:t>
    </dgm:pt>
    <dgm:pt modelId="{3AC31201-C77D-4C89-BE5C-660898D280D4}" type="parTrans" cxnId="{E64E4D50-E520-4095-B173-465E3F7216F0}">
      <dgm:prSet/>
      <dgm:spPr/>
      <dgm:t>
        <a:bodyPr/>
        <a:lstStyle/>
        <a:p>
          <a:pPr rtl="1"/>
          <a:endParaRPr lang="he-IL"/>
        </a:p>
      </dgm:t>
    </dgm:pt>
    <dgm:pt modelId="{37ECB8A3-D320-4F87-97BB-6750A537A20F}" type="sibTrans" cxnId="{E64E4D50-E520-4095-B173-465E3F7216F0}">
      <dgm:prSet/>
      <dgm:spPr/>
      <dgm:t>
        <a:bodyPr/>
        <a:lstStyle/>
        <a:p>
          <a:pPr rtl="1"/>
          <a:endParaRPr lang="he-IL"/>
        </a:p>
      </dgm:t>
    </dgm:pt>
    <dgm:pt modelId="{E24C6722-0B33-46ED-9D89-2E4A97462511}">
      <dgm:prSet phldrT="[טקסט]" custT="1"/>
      <dgm:spPr>
        <a:solidFill>
          <a:schemeClr val="accent2"/>
        </a:solidFill>
      </dgm:spPr>
      <dgm:t>
        <a:bodyPr/>
        <a:lstStyle/>
        <a:p>
          <a:pPr rtl="1"/>
          <a:r>
            <a:rPr lang="he-IL" sz="2000" b="1" dirty="0"/>
            <a:t>התנסות בסימולציה</a:t>
          </a:r>
        </a:p>
      </dgm:t>
    </dgm:pt>
    <dgm:pt modelId="{34BB7707-7EBD-435A-98E5-C9418FB44E95}" type="parTrans" cxnId="{25E0F36B-421E-4DBB-A57A-BC7843BBFFBB}">
      <dgm:prSet/>
      <dgm:spPr/>
      <dgm:t>
        <a:bodyPr/>
        <a:lstStyle/>
        <a:p>
          <a:pPr rtl="1"/>
          <a:endParaRPr lang="he-IL"/>
        </a:p>
      </dgm:t>
    </dgm:pt>
    <dgm:pt modelId="{75AA2F1E-4DF4-4305-8F38-99EA10EAD9FF}" type="sibTrans" cxnId="{25E0F36B-421E-4DBB-A57A-BC7843BBFFBB}">
      <dgm:prSet/>
      <dgm:spPr/>
      <dgm:t>
        <a:bodyPr/>
        <a:lstStyle/>
        <a:p>
          <a:pPr rtl="1"/>
          <a:endParaRPr lang="he-IL"/>
        </a:p>
      </dgm:t>
    </dgm:pt>
    <dgm:pt modelId="{BBD5A8CA-5A4B-4525-84AE-BF7A3DC24E6B}">
      <dgm:prSet phldrT="[טקסט]" custT="1"/>
      <dgm:spPr>
        <a:solidFill>
          <a:schemeClr val="accent2"/>
        </a:solidFill>
      </dgm:spPr>
      <dgm:t>
        <a:bodyPr/>
        <a:lstStyle/>
        <a:p>
          <a:pPr rtl="1"/>
          <a:r>
            <a:rPr lang="he-IL" sz="2000" b="1" dirty="0"/>
            <a:t>מילוי שאלוני רפלקציה</a:t>
          </a:r>
        </a:p>
      </dgm:t>
    </dgm:pt>
    <dgm:pt modelId="{45BE658C-05F6-4F0E-AA86-FAA2CF16CECF}" type="parTrans" cxnId="{96862DE3-3086-4A53-BA88-02D6728E6997}">
      <dgm:prSet/>
      <dgm:spPr/>
      <dgm:t>
        <a:bodyPr/>
        <a:lstStyle/>
        <a:p>
          <a:pPr rtl="1"/>
          <a:endParaRPr lang="he-IL"/>
        </a:p>
      </dgm:t>
    </dgm:pt>
    <dgm:pt modelId="{9F2F380D-5A63-44A7-9012-FB2F4350EDF9}" type="sibTrans" cxnId="{96862DE3-3086-4A53-BA88-02D6728E6997}">
      <dgm:prSet/>
      <dgm:spPr/>
      <dgm:t>
        <a:bodyPr/>
        <a:lstStyle/>
        <a:p>
          <a:pPr rtl="1"/>
          <a:endParaRPr lang="he-IL"/>
        </a:p>
      </dgm:t>
    </dgm:pt>
    <dgm:pt modelId="{CD7350B6-4ABF-40F3-8ABD-31CA9D8DDBDD}">
      <dgm:prSet phldrT="[טקסט]" custT="1"/>
      <dgm:spPr>
        <a:solidFill>
          <a:schemeClr val="accent2"/>
        </a:solidFill>
      </dgm:spPr>
      <dgm:t>
        <a:bodyPr/>
        <a:lstStyle/>
        <a:p>
          <a:pPr rtl="1"/>
          <a:r>
            <a:rPr lang="he-IL" sz="2000" b="1" dirty="0"/>
            <a:t>תחקיר מבוסס וידאו</a:t>
          </a:r>
        </a:p>
      </dgm:t>
    </dgm:pt>
    <dgm:pt modelId="{372949EE-1EE9-4D95-8E69-1CF785916F95}" type="parTrans" cxnId="{D46A7477-995D-4691-85A5-516932F74DB7}">
      <dgm:prSet/>
      <dgm:spPr/>
      <dgm:t>
        <a:bodyPr/>
        <a:lstStyle/>
        <a:p>
          <a:pPr rtl="1"/>
          <a:endParaRPr lang="he-IL"/>
        </a:p>
      </dgm:t>
    </dgm:pt>
    <dgm:pt modelId="{9FC8862B-33FB-4065-AEF7-A155F7812E95}" type="sibTrans" cxnId="{D46A7477-995D-4691-85A5-516932F74DB7}">
      <dgm:prSet/>
      <dgm:spPr/>
      <dgm:t>
        <a:bodyPr/>
        <a:lstStyle/>
        <a:p>
          <a:pPr rtl="1"/>
          <a:endParaRPr lang="he-IL"/>
        </a:p>
      </dgm:t>
    </dgm:pt>
    <dgm:pt modelId="{02BEB9CC-8D1A-4E22-9F5A-009B5D2B3CE8}" type="pres">
      <dgm:prSet presAssocID="{AFB9F4A0-39BC-4A3B-BDE5-8858ADB7EF58}" presName="cycle" presStyleCnt="0">
        <dgm:presLayoutVars>
          <dgm:dir/>
          <dgm:resizeHandles val="exact"/>
        </dgm:presLayoutVars>
      </dgm:prSet>
      <dgm:spPr/>
    </dgm:pt>
    <dgm:pt modelId="{074AE9FE-0898-4345-ACA6-EA3312107AF4}" type="pres">
      <dgm:prSet presAssocID="{7A00C3C2-E1E4-4B90-8979-76BC42677EB9}" presName="node" presStyleLbl="node1" presStyleIdx="0" presStyleCnt="4">
        <dgm:presLayoutVars>
          <dgm:bulletEnabled val="1"/>
        </dgm:presLayoutVars>
      </dgm:prSet>
      <dgm:spPr/>
    </dgm:pt>
    <dgm:pt modelId="{74202811-9F60-4762-8E1A-6863C045CB5C}" type="pres">
      <dgm:prSet presAssocID="{7A00C3C2-E1E4-4B90-8979-76BC42677EB9}" presName="spNode" presStyleCnt="0"/>
      <dgm:spPr/>
    </dgm:pt>
    <dgm:pt modelId="{C522417C-0E2F-45CA-A636-18CE5886E741}" type="pres">
      <dgm:prSet presAssocID="{37ECB8A3-D320-4F87-97BB-6750A537A20F}" presName="sibTrans" presStyleLbl="sibTrans1D1" presStyleIdx="0" presStyleCnt="4"/>
      <dgm:spPr/>
    </dgm:pt>
    <dgm:pt modelId="{13AEA2FD-2123-45CA-8F6E-26DC6930480D}" type="pres">
      <dgm:prSet presAssocID="{E24C6722-0B33-46ED-9D89-2E4A97462511}" presName="node" presStyleLbl="node1" presStyleIdx="1" presStyleCnt="4">
        <dgm:presLayoutVars>
          <dgm:bulletEnabled val="1"/>
        </dgm:presLayoutVars>
      </dgm:prSet>
      <dgm:spPr/>
    </dgm:pt>
    <dgm:pt modelId="{76D8DC7F-DE7B-4C89-A138-3695963D5412}" type="pres">
      <dgm:prSet presAssocID="{E24C6722-0B33-46ED-9D89-2E4A97462511}" presName="spNode" presStyleCnt="0"/>
      <dgm:spPr/>
    </dgm:pt>
    <dgm:pt modelId="{B844AEC6-E098-47FE-8824-AAE9929CDFE1}" type="pres">
      <dgm:prSet presAssocID="{75AA2F1E-4DF4-4305-8F38-99EA10EAD9FF}" presName="sibTrans" presStyleLbl="sibTrans1D1" presStyleIdx="1" presStyleCnt="4"/>
      <dgm:spPr/>
    </dgm:pt>
    <dgm:pt modelId="{2E58E290-5A3E-4D77-AF82-2A6A6B2052A8}" type="pres">
      <dgm:prSet presAssocID="{BBD5A8CA-5A4B-4525-84AE-BF7A3DC24E6B}" presName="node" presStyleLbl="node1" presStyleIdx="2" presStyleCnt="4">
        <dgm:presLayoutVars>
          <dgm:bulletEnabled val="1"/>
        </dgm:presLayoutVars>
      </dgm:prSet>
      <dgm:spPr/>
    </dgm:pt>
    <dgm:pt modelId="{412939B6-3691-4783-963C-91EF94336540}" type="pres">
      <dgm:prSet presAssocID="{BBD5A8CA-5A4B-4525-84AE-BF7A3DC24E6B}" presName="spNode" presStyleCnt="0"/>
      <dgm:spPr/>
    </dgm:pt>
    <dgm:pt modelId="{A6ABD4DE-3629-491D-8050-0A57500DAD35}" type="pres">
      <dgm:prSet presAssocID="{9F2F380D-5A63-44A7-9012-FB2F4350EDF9}" presName="sibTrans" presStyleLbl="sibTrans1D1" presStyleIdx="2" presStyleCnt="4"/>
      <dgm:spPr/>
    </dgm:pt>
    <dgm:pt modelId="{4452238E-538D-4CFD-9930-C466BD5DB593}" type="pres">
      <dgm:prSet presAssocID="{CD7350B6-4ABF-40F3-8ABD-31CA9D8DDBDD}" presName="node" presStyleLbl="node1" presStyleIdx="3" presStyleCnt="4">
        <dgm:presLayoutVars>
          <dgm:bulletEnabled val="1"/>
        </dgm:presLayoutVars>
      </dgm:prSet>
      <dgm:spPr/>
    </dgm:pt>
    <dgm:pt modelId="{5022F6EA-CDDC-42E1-8E87-754DF4A10C03}" type="pres">
      <dgm:prSet presAssocID="{CD7350B6-4ABF-40F3-8ABD-31CA9D8DDBDD}" presName="spNode" presStyleCnt="0"/>
      <dgm:spPr/>
    </dgm:pt>
    <dgm:pt modelId="{2B75FE8A-0B69-4C32-8608-F4CD73C290B7}" type="pres">
      <dgm:prSet presAssocID="{9FC8862B-33FB-4065-AEF7-A155F7812E95}" presName="sibTrans" presStyleLbl="sibTrans1D1" presStyleIdx="3" presStyleCnt="4"/>
      <dgm:spPr/>
    </dgm:pt>
  </dgm:ptLst>
  <dgm:cxnLst>
    <dgm:cxn modelId="{47268602-EC3C-43A7-905E-763AD8021ECA}" type="presOf" srcId="{BBD5A8CA-5A4B-4525-84AE-BF7A3DC24E6B}" destId="{2E58E290-5A3E-4D77-AF82-2A6A6B2052A8}" srcOrd="0" destOrd="0" presId="urn:microsoft.com/office/officeart/2005/8/layout/cycle5"/>
    <dgm:cxn modelId="{6617381D-08FD-416C-A942-22E15128846C}" type="presOf" srcId="{9F2F380D-5A63-44A7-9012-FB2F4350EDF9}" destId="{A6ABD4DE-3629-491D-8050-0A57500DAD35}" srcOrd="0" destOrd="0" presId="urn:microsoft.com/office/officeart/2005/8/layout/cycle5"/>
    <dgm:cxn modelId="{5218661D-D842-48FA-B69F-663E5564AA28}" type="presOf" srcId="{AFB9F4A0-39BC-4A3B-BDE5-8858ADB7EF58}" destId="{02BEB9CC-8D1A-4E22-9F5A-009B5D2B3CE8}" srcOrd="0" destOrd="0" presId="urn:microsoft.com/office/officeart/2005/8/layout/cycle5"/>
    <dgm:cxn modelId="{C2CA333A-FDB3-4B60-B7C6-7935D43E308E}" type="presOf" srcId="{75AA2F1E-4DF4-4305-8F38-99EA10EAD9FF}" destId="{B844AEC6-E098-47FE-8824-AAE9929CDFE1}" srcOrd="0" destOrd="0" presId="urn:microsoft.com/office/officeart/2005/8/layout/cycle5"/>
    <dgm:cxn modelId="{25E0F36B-421E-4DBB-A57A-BC7843BBFFBB}" srcId="{AFB9F4A0-39BC-4A3B-BDE5-8858ADB7EF58}" destId="{E24C6722-0B33-46ED-9D89-2E4A97462511}" srcOrd="1" destOrd="0" parTransId="{34BB7707-7EBD-435A-98E5-C9418FB44E95}" sibTransId="{75AA2F1E-4DF4-4305-8F38-99EA10EAD9FF}"/>
    <dgm:cxn modelId="{E64E4D50-E520-4095-B173-465E3F7216F0}" srcId="{AFB9F4A0-39BC-4A3B-BDE5-8858ADB7EF58}" destId="{7A00C3C2-E1E4-4B90-8979-76BC42677EB9}" srcOrd="0" destOrd="0" parTransId="{3AC31201-C77D-4C89-BE5C-660898D280D4}" sibTransId="{37ECB8A3-D320-4F87-97BB-6750A537A20F}"/>
    <dgm:cxn modelId="{D46A7477-995D-4691-85A5-516932F74DB7}" srcId="{AFB9F4A0-39BC-4A3B-BDE5-8858ADB7EF58}" destId="{CD7350B6-4ABF-40F3-8ABD-31CA9D8DDBDD}" srcOrd="3" destOrd="0" parTransId="{372949EE-1EE9-4D95-8E69-1CF785916F95}" sibTransId="{9FC8862B-33FB-4065-AEF7-A155F7812E95}"/>
    <dgm:cxn modelId="{E405178F-8BD0-4254-9BC4-9D104245519C}" type="presOf" srcId="{CD7350B6-4ABF-40F3-8ABD-31CA9D8DDBDD}" destId="{4452238E-538D-4CFD-9930-C466BD5DB593}" srcOrd="0" destOrd="0" presId="urn:microsoft.com/office/officeart/2005/8/layout/cycle5"/>
    <dgm:cxn modelId="{BC8E6C9C-93B6-46C2-8157-A1B6FCAE5A9B}" type="presOf" srcId="{7A00C3C2-E1E4-4B90-8979-76BC42677EB9}" destId="{074AE9FE-0898-4345-ACA6-EA3312107AF4}" srcOrd="0" destOrd="0" presId="urn:microsoft.com/office/officeart/2005/8/layout/cycle5"/>
    <dgm:cxn modelId="{A93C5EB0-DCB2-4F4A-8F61-63B55964886D}" type="presOf" srcId="{37ECB8A3-D320-4F87-97BB-6750A537A20F}" destId="{C522417C-0E2F-45CA-A636-18CE5886E741}" srcOrd="0" destOrd="0" presId="urn:microsoft.com/office/officeart/2005/8/layout/cycle5"/>
    <dgm:cxn modelId="{640B53B9-3A80-40F2-A991-E33307A2CDD6}" type="presOf" srcId="{E24C6722-0B33-46ED-9D89-2E4A97462511}" destId="{13AEA2FD-2123-45CA-8F6E-26DC6930480D}" srcOrd="0" destOrd="0" presId="urn:microsoft.com/office/officeart/2005/8/layout/cycle5"/>
    <dgm:cxn modelId="{D5A475DC-211C-4A71-ABFB-37532F1401A4}" type="presOf" srcId="{9FC8862B-33FB-4065-AEF7-A155F7812E95}" destId="{2B75FE8A-0B69-4C32-8608-F4CD73C290B7}" srcOrd="0" destOrd="0" presId="urn:microsoft.com/office/officeart/2005/8/layout/cycle5"/>
    <dgm:cxn modelId="{96862DE3-3086-4A53-BA88-02D6728E6997}" srcId="{AFB9F4A0-39BC-4A3B-BDE5-8858ADB7EF58}" destId="{BBD5A8CA-5A4B-4525-84AE-BF7A3DC24E6B}" srcOrd="2" destOrd="0" parTransId="{45BE658C-05F6-4F0E-AA86-FAA2CF16CECF}" sibTransId="{9F2F380D-5A63-44A7-9012-FB2F4350EDF9}"/>
    <dgm:cxn modelId="{D0DD5C69-DE0F-4A43-BEE6-DA4DCD9975D2}" type="presParOf" srcId="{02BEB9CC-8D1A-4E22-9F5A-009B5D2B3CE8}" destId="{074AE9FE-0898-4345-ACA6-EA3312107AF4}" srcOrd="0" destOrd="0" presId="urn:microsoft.com/office/officeart/2005/8/layout/cycle5"/>
    <dgm:cxn modelId="{3066B110-2D42-492A-B3B4-71EBD20165E2}" type="presParOf" srcId="{02BEB9CC-8D1A-4E22-9F5A-009B5D2B3CE8}" destId="{74202811-9F60-4762-8E1A-6863C045CB5C}" srcOrd="1" destOrd="0" presId="urn:microsoft.com/office/officeart/2005/8/layout/cycle5"/>
    <dgm:cxn modelId="{2F324B73-1DAE-4C3A-86FB-E6C2DC83F22F}" type="presParOf" srcId="{02BEB9CC-8D1A-4E22-9F5A-009B5D2B3CE8}" destId="{C522417C-0E2F-45CA-A636-18CE5886E741}" srcOrd="2" destOrd="0" presId="urn:microsoft.com/office/officeart/2005/8/layout/cycle5"/>
    <dgm:cxn modelId="{6B404080-0A9E-412A-85C0-86D22F48A65F}" type="presParOf" srcId="{02BEB9CC-8D1A-4E22-9F5A-009B5D2B3CE8}" destId="{13AEA2FD-2123-45CA-8F6E-26DC6930480D}" srcOrd="3" destOrd="0" presId="urn:microsoft.com/office/officeart/2005/8/layout/cycle5"/>
    <dgm:cxn modelId="{EAF45C5E-0E8E-4E9C-900F-AC4046A35252}" type="presParOf" srcId="{02BEB9CC-8D1A-4E22-9F5A-009B5D2B3CE8}" destId="{76D8DC7F-DE7B-4C89-A138-3695963D5412}" srcOrd="4" destOrd="0" presId="urn:microsoft.com/office/officeart/2005/8/layout/cycle5"/>
    <dgm:cxn modelId="{55F2A178-4052-4ABD-92F0-B3335B2D6DD1}" type="presParOf" srcId="{02BEB9CC-8D1A-4E22-9F5A-009B5D2B3CE8}" destId="{B844AEC6-E098-47FE-8824-AAE9929CDFE1}" srcOrd="5" destOrd="0" presId="urn:microsoft.com/office/officeart/2005/8/layout/cycle5"/>
    <dgm:cxn modelId="{5FC0057E-6D6B-4DA8-8753-42E64BC51410}" type="presParOf" srcId="{02BEB9CC-8D1A-4E22-9F5A-009B5D2B3CE8}" destId="{2E58E290-5A3E-4D77-AF82-2A6A6B2052A8}" srcOrd="6" destOrd="0" presId="urn:microsoft.com/office/officeart/2005/8/layout/cycle5"/>
    <dgm:cxn modelId="{4FB7F5B5-C3B3-49CC-9FFB-00E4908E22ED}" type="presParOf" srcId="{02BEB9CC-8D1A-4E22-9F5A-009B5D2B3CE8}" destId="{412939B6-3691-4783-963C-91EF94336540}" srcOrd="7" destOrd="0" presId="urn:microsoft.com/office/officeart/2005/8/layout/cycle5"/>
    <dgm:cxn modelId="{354DB02B-5917-4826-AEEA-F230D8168B64}" type="presParOf" srcId="{02BEB9CC-8D1A-4E22-9F5A-009B5D2B3CE8}" destId="{A6ABD4DE-3629-491D-8050-0A57500DAD35}" srcOrd="8" destOrd="0" presId="urn:microsoft.com/office/officeart/2005/8/layout/cycle5"/>
    <dgm:cxn modelId="{AE98CA4B-D98C-4522-A703-D38176B14634}" type="presParOf" srcId="{02BEB9CC-8D1A-4E22-9F5A-009B5D2B3CE8}" destId="{4452238E-538D-4CFD-9930-C466BD5DB593}" srcOrd="9" destOrd="0" presId="urn:microsoft.com/office/officeart/2005/8/layout/cycle5"/>
    <dgm:cxn modelId="{8044CC49-D7AB-433E-826A-042FE8EBD697}" type="presParOf" srcId="{02BEB9CC-8D1A-4E22-9F5A-009B5D2B3CE8}" destId="{5022F6EA-CDDC-42E1-8E87-754DF4A10C03}" srcOrd="10" destOrd="0" presId="urn:microsoft.com/office/officeart/2005/8/layout/cycle5"/>
    <dgm:cxn modelId="{99FD0283-5975-4C9D-B940-6B073E87D631}" type="presParOf" srcId="{02BEB9CC-8D1A-4E22-9F5A-009B5D2B3CE8}" destId="{2B75FE8A-0B69-4C32-8608-F4CD73C290B7}"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78C899-EF46-4944-9299-BC0F326555C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pPr rtl="1"/>
          <a:endParaRPr lang="he-IL"/>
        </a:p>
      </dgm:t>
    </dgm:pt>
    <dgm:pt modelId="{A4C48BFD-1A6F-4C7B-B665-28CDC92EF9F4}">
      <dgm:prSet phldrT="[טקסט]" custT="1"/>
      <dgm:spPr/>
      <dgm:t>
        <a:bodyPr/>
        <a:lstStyle/>
        <a:p>
          <a:pPr rtl="1"/>
          <a:r>
            <a:rPr lang="he-IL" sz="2400" dirty="0"/>
            <a:t>חוויה רגשית</a:t>
          </a:r>
        </a:p>
      </dgm:t>
    </dgm:pt>
    <dgm:pt modelId="{18DC899E-AB7D-4B9C-A4FE-745B2F3993E5}" type="parTrans" cxnId="{5594EDEF-6FFD-4A60-B95B-0B7844782C59}">
      <dgm:prSet/>
      <dgm:spPr/>
      <dgm:t>
        <a:bodyPr/>
        <a:lstStyle/>
        <a:p>
          <a:pPr rtl="1"/>
          <a:endParaRPr lang="he-IL"/>
        </a:p>
      </dgm:t>
    </dgm:pt>
    <dgm:pt modelId="{3A017B13-75A2-492B-A060-9C52ACFB7043}" type="sibTrans" cxnId="{5594EDEF-6FFD-4A60-B95B-0B7844782C59}">
      <dgm:prSet/>
      <dgm:spPr/>
      <dgm:t>
        <a:bodyPr/>
        <a:lstStyle/>
        <a:p>
          <a:pPr rtl="1"/>
          <a:endParaRPr lang="he-IL"/>
        </a:p>
      </dgm:t>
    </dgm:pt>
    <dgm:pt modelId="{46BB6A0A-23B5-441E-A4EC-3897174601A5}">
      <dgm:prSet phldrT="[טקסט]" custT="1"/>
      <dgm:spPr/>
      <dgm:t>
        <a:bodyPr/>
        <a:lstStyle/>
        <a:p>
          <a:pPr rtl="1"/>
          <a:r>
            <a:rPr lang="he-IL" sz="2200" dirty="0"/>
            <a:t>למידה קוגניטיבית</a:t>
          </a:r>
        </a:p>
      </dgm:t>
    </dgm:pt>
    <dgm:pt modelId="{D2FCD51F-A45E-4DA4-A9C3-D515E643E5FE}" type="parTrans" cxnId="{090D2BF4-B6DA-4DAA-A4C3-B0FCE0EE5E9D}">
      <dgm:prSet/>
      <dgm:spPr/>
      <dgm:t>
        <a:bodyPr/>
        <a:lstStyle/>
        <a:p>
          <a:pPr rtl="1"/>
          <a:endParaRPr lang="he-IL"/>
        </a:p>
      </dgm:t>
    </dgm:pt>
    <dgm:pt modelId="{7ECD771F-8F90-465E-95FA-EDD06EC77D6A}" type="sibTrans" cxnId="{090D2BF4-B6DA-4DAA-A4C3-B0FCE0EE5E9D}">
      <dgm:prSet/>
      <dgm:spPr/>
      <dgm:t>
        <a:bodyPr/>
        <a:lstStyle/>
        <a:p>
          <a:pPr rtl="1"/>
          <a:endParaRPr lang="he-IL"/>
        </a:p>
      </dgm:t>
    </dgm:pt>
    <dgm:pt modelId="{377FEAC3-5DBD-45A8-BA72-5A0B14D444F6}">
      <dgm:prSet phldrT="[טקסט]" custT="1"/>
      <dgm:spPr/>
      <dgm:t>
        <a:bodyPr/>
        <a:lstStyle/>
        <a:p>
          <a:pPr rtl="1"/>
          <a:endParaRPr lang="he-IL" sz="3600" dirty="0"/>
        </a:p>
      </dgm:t>
    </dgm:pt>
    <dgm:pt modelId="{D8F855D9-D93D-4DA3-9873-7CE37873E3C6}" type="sibTrans" cxnId="{5F498051-D075-4CC2-B8BD-B0EB521C9A94}">
      <dgm:prSet/>
      <dgm:spPr/>
      <dgm:t>
        <a:bodyPr/>
        <a:lstStyle/>
        <a:p>
          <a:pPr rtl="1"/>
          <a:endParaRPr lang="he-IL"/>
        </a:p>
      </dgm:t>
    </dgm:pt>
    <dgm:pt modelId="{D5A300B8-8BC3-4E5B-BF58-65AC69AB3097}" type="parTrans" cxnId="{5F498051-D075-4CC2-B8BD-B0EB521C9A94}">
      <dgm:prSet/>
      <dgm:spPr/>
      <dgm:t>
        <a:bodyPr/>
        <a:lstStyle/>
        <a:p>
          <a:pPr rtl="1"/>
          <a:endParaRPr lang="he-IL"/>
        </a:p>
      </dgm:t>
    </dgm:pt>
    <dgm:pt modelId="{34D737B2-8354-4E96-ACA4-D67712445D91}" type="pres">
      <dgm:prSet presAssocID="{3378C899-EF46-4944-9299-BC0F326555CC}" presName="Name0" presStyleCnt="0">
        <dgm:presLayoutVars>
          <dgm:chMax val="4"/>
          <dgm:resizeHandles val="exact"/>
        </dgm:presLayoutVars>
      </dgm:prSet>
      <dgm:spPr/>
    </dgm:pt>
    <dgm:pt modelId="{92149C79-2A7C-46C2-BB82-B158BBBEFD51}" type="pres">
      <dgm:prSet presAssocID="{3378C899-EF46-4944-9299-BC0F326555CC}" presName="ellipse" presStyleLbl="trBgShp" presStyleIdx="0" presStyleCnt="1" custLinFactNeighborX="-18191" custLinFactNeighborY="48151"/>
      <dgm:spPr/>
    </dgm:pt>
    <dgm:pt modelId="{C78DA1B5-AC59-4605-BDA0-A49CDA5617B8}" type="pres">
      <dgm:prSet presAssocID="{3378C899-EF46-4944-9299-BC0F326555CC}" presName="arrow1" presStyleLbl="fgShp" presStyleIdx="0" presStyleCnt="1" custAng="3070541" custLinFactX="-100000" custLinFactNeighborX="-179130" custLinFactNeighborY="15015"/>
      <dgm:spPr/>
    </dgm:pt>
    <dgm:pt modelId="{C18609C4-3B2E-4686-87DA-06A771C0C9AF}" type="pres">
      <dgm:prSet presAssocID="{3378C899-EF46-4944-9299-BC0F326555CC}" presName="rectangle" presStyleLbl="revTx" presStyleIdx="0" presStyleCnt="1" custLinFactNeighborX="-32316" custLinFactNeighborY="43293">
        <dgm:presLayoutVars>
          <dgm:bulletEnabled val="1"/>
        </dgm:presLayoutVars>
      </dgm:prSet>
      <dgm:spPr/>
    </dgm:pt>
    <dgm:pt modelId="{09AC6876-9867-44E9-807A-03A2AA4A5727}" type="pres">
      <dgm:prSet presAssocID="{46BB6A0A-23B5-441E-A4EC-3897174601A5}" presName="item1" presStyleLbl="node1" presStyleIdx="0" presStyleCnt="2" custScaleX="216580" custScaleY="137301" custLinFactNeighborX="-23995" custLinFactNeighborY="-78367">
        <dgm:presLayoutVars>
          <dgm:bulletEnabled val="1"/>
        </dgm:presLayoutVars>
      </dgm:prSet>
      <dgm:spPr/>
    </dgm:pt>
    <dgm:pt modelId="{FE94935E-BCFF-4480-A236-E3240943C64A}" type="pres">
      <dgm:prSet presAssocID="{377FEAC3-5DBD-45A8-BA72-5A0B14D444F6}" presName="item2" presStyleLbl="node1" presStyleIdx="1" presStyleCnt="2" custScaleX="139479" custScaleY="133799" custLinFactNeighborX="1466" custLinFactNeighborY="98902">
        <dgm:presLayoutVars>
          <dgm:bulletEnabled val="1"/>
        </dgm:presLayoutVars>
      </dgm:prSet>
      <dgm:spPr/>
    </dgm:pt>
    <dgm:pt modelId="{AB07753D-2009-47E0-857D-8742BB9D367F}" type="pres">
      <dgm:prSet presAssocID="{3378C899-EF46-4944-9299-BC0F326555CC}" presName="funnel" presStyleLbl="trAlignAcc1" presStyleIdx="0" presStyleCnt="1" custLinFactNeighborX="-14338" custLinFactNeighborY="16951"/>
      <dgm:spPr/>
    </dgm:pt>
  </dgm:ptLst>
  <dgm:cxnLst>
    <dgm:cxn modelId="{5FDC881F-769B-4EB7-BD7E-D7B8974270BA}" type="presOf" srcId="{A4C48BFD-1A6F-4C7B-B665-28CDC92EF9F4}" destId="{FE94935E-BCFF-4480-A236-E3240943C64A}" srcOrd="0" destOrd="0" presId="urn:microsoft.com/office/officeart/2005/8/layout/funnel1"/>
    <dgm:cxn modelId="{5F498051-D075-4CC2-B8BD-B0EB521C9A94}" srcId="{3378C899-EF46-4944-9299-BC0F326555CC}" destId="{377FEAC3-5DBD-45A8-BA72-5A0B14D444F6}" srcOrd="2" destOrd="0" parTransId="{D5A300B8-8BC3-4E5B-BF58-65AC69AB3097}" sibTransId="{D8F855D9-D93D-4DA3-9873-7CE37873E3C6}"/>
    <dgm:cxn modelId="{AF140958-A309-4712-BD65-41B7B2ECBA68}" type="presOf" srcId="{3378C899-EF46-4944-9299-BC0F326555CC}" destId="{34D737B2-8354-4E96-ACA4-D67712445D91}" srcOrd="0" destOrd="0" presId="urn:microsoft.com/office/officeart/2005/8/layout/funnel1"/>
    <dgm:cxn modelId="{3662E6A5-5D3A-45C5-9C85-55269EC4817D}" type="presOf" srcId="{46BB6A0A-23B5-441E-A4EC-3897174601A5}" destId="{09AC6876-9867-44E9-807A-03A2AA4A5727}" srcOrd="0" destOrd="0" presId="urn:microsoft.com/office/officeart/2005/8/layout/funnel1"/>
    <dgm:cxn modelId="{A07E49A9-EBA8-4196-B655-C121C15A7AD9}" type="presOf" srcId="{377FEAC3-5DBD-45A8-BA72-5A0B14D444F6}" destId="{C18609C4-3B2E-4686-87DA-06A771C0C9AF}" srcOrd="0" destOrd="0" presId="urn:microsoft.com/office/officeart/2005/8/layout/funnel1"/>
    <dgm:cxn modelId="{5594EDEF-6FFD-4A60-B95B-0B7844782C59}" srcId="{3378C899-EF46-4944-9299-BC0F326555CC}" destId="{A4C48BFD-1A6F-4C7B-B665-28CDC92EF9F4}" srcOrd="0" destOrd="0" parTransId="{18DC899E-AB7D-4B9C-A4FE-745B2F3993E5}" sibTransId="{3A017B13-75A2-492B-A060-9C52ACFB7043}"/>
    <dgm:cxn modelId="{090D2BF4-B6DA-4DAA-A4C3-B0FCE0EE5E9D}" srcId="{3378C899-EF46-4944-9299-BC0F326555CC}" destId="{46BB6A0A-23B5-441E-A4EC-3897174601A5}" srcOrd="1" destOrd="0" parTransId="{D2FCD51F-A45E-4DA4-A9C3-D515E643E5FE}" sibTransId="{7ECD771F-8F90-465E-95FA-EDD06EC77D6A}"/>
    <dgm:cxn modelId="{42FA1220-4564-4E42-BB3F-9FC04AE962EA}" type="presParOf" srcId="{34D737B2-8354-4E96-ACA4-D67712445D91}" destId="{92149C79-2A7C-46C2-BB82-B158BBBEFD51}" srcOrd="0" destOrd="0" presId="urn:microsoft.com/office/officeart/2005/8/layout/funnel1"/>
    <dgm:cxn modelId="{3F9BB6D5-16D6-4E1D-86CA-C41ED10DA2E7}" type="presParOf" srcId="{34D737B2-8354-4E96-ACA4-D67712445D91}" destId="{C78DA1B5-AC59-4605-BDA0-A49CDA5617B8}" srcOrd="1" destOrd="0" presId="urn:microsoft.com/office/officeart/2005/8/layout/funnel1"/>
    <dgm:cxn modelId="{9881ED03-DFD0-4CE7-A99B-F402D220A06C}" type="presParOf" srcId="{34D737B2-8354-4E96-ACA4-D67712445D91}" destId="{C18609C4-3B2E-4686-87DA-06A771C0C9AF}" srcOrd="2" destOrd="0" presId="urn:microsoft.com/office/officeart/2005/8/layout/funnel1"/>
    <dgm:cxn modelId="{CF214C8E-A3F9-45ED-8977-004448928AAE}" type="presParOf" srcId="{34D737B2-8354-4E96-ACA4-D67712445D91}" destId="{09AC6876-9867-44E9-807A-03A2AA4A5727}" srcOrd="3" destOrd="0" presId="urn:microsoft.com/office/officeart/2005/8/layout/funnel1"/>
    <dgm:cxn modelId="{CDA48C6B-ED99-4613-9894-996917410913}" type="presParOf" srcId="{34D737B2-8354-4E96-ACA4-D67712445D91}" destId="{FE94935E-BCFF-4480-A236-E3240943C64A}" srcOrd="4" destOrd="0" presId="urn:microsoft.com/office/officeart/2005/8/layout/funnel1"/>
    <dgm:cxn modelId="{8EBCD3F5-AF05-4AA9-92BE-48E6A21A4AF0}" type="presParOf" srcId="{34D737B2-8354-4E96-ACA4-D67712445D91}" destId="{AB07753D-2009-47E0-857D-8742BB9D367F}"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78C899-EF46-4944-9299-BC0F326555C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pPr rtl="1"/>
          <a:endParaRPr lang="he-IL"/>
        </a:p>
      </dgm:t>
    </dgm:pt>
    <dgm:pt modelId="{A4C48BFD-1A6F-4C7B-B665-28CDC92EF9F4}">
      <dgm:prSet phldrT="[טקסט]" custT="1"/>
      <dgm:spPr/>
      <dgm:t>
        <a:bodyPr/>
        <a:lstStyle/>
        <a:p>
          <a:pPr rtl="1"/>
          <a:r>
            <a:rPr lang="he-IL" sz="2400" dirty="0"/>
            <a:t>פרקטיקה</a:t>
          </a:r>
        </a:p>
      </dgm:t>
    </dgm:pt>
    <dgm:pt modelId="{18DC899E-AB7D-4B9C-A4FE-745B2F3993E5}" type="parTrans" cxnId="{5594EDEF-6FFD-4A60-B95B-0B7844782C59}">
      <dgm:prSet/>
      <dgm:spPr/>
      <dgm:t>
        <a:bodyPr/>
        <a:lstStyle/>
        <a:p>
          <a:pPr rtl="1"/>
          <a:endParaRPr lang="he-IL"/>
        </a:p>
      </dgm:t>
    </dgm:pt>
    <dgm:pt modelId="{3A017B13-75A2-492B-A060-9C52ACFB7043}" type="sibTrans" cxnId="{5594EDEF-6FFD-4A60-B95B-0B7844782C59}">
      <dgm:prSet/>
      <dgm:spPr/>
      <dgm:t>
        <a:bodyPr/>
        <a:lstStyle/>
        <a:p>
          <a:pPr rtl="1"/>
          <a:endParaRPr lang="he-IL"/>
        </a:p>
      </dgm:t>
    </dgm:pt>
    <dgm:pt modelId="{46BB6A0A-23B5-441E-A4EC-3897174601A5}">
      <dgm:prSet phldrT="[טקסט]" custT="1"/>
      <dgm:spPr/>
      <dgm:t>
        <a:bodyPr/>
        <a:lstStyle/>
        <a:p>
          <a:pPr rtl="1"/>
          <a:r>
            <a:rPr lang="he-IL" sz="2800" dirty="0"/>
            <a:t>תיאוריה</a:t>
          </a:r>
        </a:p>
      </dgm:t>
    </dgm:pt>
    <dgm:pt modelId="{D2FCD51F-A45E-4DA4-A9C3-D515E643E5FE}" type="parTrans" cxnId="{090D2BF4-B6DA-4DAA-A4C3-B0FCE0EE5E9D}">
      <dgm:prSet/>
      <dgm:spPr/>
      <dgm:t>
        <a:bodyPr/>
        <a:lstStyle/>
        <a:p>
          <a:pPr rtl="1"/>
          <a:endParaRPr lang="he-IL"/>
        </a:p>
      </dgm:t>
    </dgm:pt>
    <dgm:pt modelId="{7ECD771F-8F90-465E-95FA-EDD06EC77D6A}" type="sibTrans" cxnId="{090D2BF4-B6DA-4DAA-A4C3-B0FCE0EE5E9D}">
      <dgm:prSet/>
      <dgm:spPr/>
      <dgm:t>
        <a:bodyPr/>
        <a:lstStyle/>
        <a:p>
          <a:pPr rtl="1"/>
          <a:endParaRPr lang="he-IL"/>
        </a:p>
      </dgm:t>
    </dgm:pt>
    <dgm:pt modelId="{377FEAC3-5DBD-45A8-BA72-5A0B14D444F6}">
      <dgm:prSet phldrT="[טקסט]" custT="1"/>
      <dgm:spPr/>
      <dgm:t>
        <a:bodyPr/>
        <a:lstStyle/>
        <a:p>
          <a:pPr rtl="1"/>
          <a:endParaRPr lang="he-IL" sz="3600" dirty="0"/>
        </a:p>
      </dgm:t>
    </dgm:pt>
    <dgm:pt modelId="{D8F855D9-D93D-4DA3-9873-7CE37873E3C6}" type="sibTrans" cxnId="{5F498051-D075-4CC2-B8BD-B0EB521C9A94}">
      <dgm:prSet/>
      <dgm:spPr/>
      <dgm:t>
        <a:bodyPr/>
        <a:lstStyle/>
        <a:p>
          <a:pPr rtl="1"/>
          <a:endParaRPr lang="he-IL"/>
        </a:p>
      </dgm:t>
    </dgm:pt>
    <dgm:pt modelId="{D5A300B8-8BC3-4E5B-BF58-65AC69AB3097}" type="parTrans" cxnId="{5F498051-D075-4CC2-B8BD-B0EB521C9A94}">
      <dgm:prSet/>
      <dgm:spPr/>
      <dgm:t>
        <a:bodyPr/>
        <a:lstStyle/>
        <a:p>
          <a:pPr rtl="1"/>
          <a:endParaRPr lang="he-IL"/>
        </a:p>
      </dgm:t>
    </dgm:pt>
    <dgm:pt modelId="{34D737B2-8354-4E96-ACA4-D67712445D91}" type="pres">
      <dgm:prSet presAssocID="{3378C899-EF46-4944-9299-BC0F326555CC}" presName="Name0" presStyleCnt="0">
        <dgm:presLayoutVars>
          <dgm:chMax val="4"/>
          <dgm:resizeHandles val="exact"/>
        </dgm:presLayoutVars>
      </dgm:prSet>
      <dgm:spPr/>
    </dgm:pt>
    <dgm:pt modelId="{92149C79-2A7C-46C2-BB82-B158BBBEFD51}" type="pres">
      <dgm:prSet presAssocID="{3378C899-EF46-4944-9299-BC0F326555CC}" presName="ellipse" presStyleLbl="trBgShp" presStyleIdx="0" presStyleCnt="1" custLinFactNeighborX="-5090" custLinFactNeighborY="13277"/>
      <dgm:spPr/>
    </dgm:pt>
    <dgm:pt modelId="{C78DA1B5-AC59-4605-BDA0-A49CDA5617B8}" type="pres">
      <dgm:prSet presAssocID="{3378C899-EF46-4944-9299-BC0F326555CC}" presName="arrow1" presStyleLbl="fgShp" presStyleIdx="0" presStyleCnt="1" custAng="18265885" custLinFactX="79068" custLinFactNeighborX="100000" custLinFactNeighborY="-65745"/>
      <dgm:spPr/>
    </dgm:pt>
    <dgm:pt modelId="{C18609C4-3B2E-4686-87DA-06A771C0C9AF}" type="pres">
      <dgm:prSet presAssocID="{3378C899-EF46-4944-9299-BC0F326555CC}" presName="rectangle" presStyleLbl="revTx" presStyleIdx="0" presStyleCnt="1" custScaleX="116295">
        <dgm:presLayoutVars>
          <dgm:bulletEnabled val="1"/>
        </dgm:presLayoutVars>
      </dgm:prSet>
      <dgm:spPr/>
    </dgm:pt>
    <dgm:pt modelId="{75C4BE1B-B68E-4A25-8448-BA3591910983}" type="pres">
      <dgm:prSet presAssocID="{46BB6A0A-23B5-441E-A4EC-3897174601A5}" presName="item1" presStyleLbl="node1" presStyleIdx="0" presStyleCnt="2" custScaleX="192207" custScaleY="92356" custLinFactY="-12349" custLinFactNeighborX="-72710" custLinFactNeighborY="-100000">
        <dgm:presLayoutVars>
          <dgm:bulletEnabled val="1"/>
        </dgm:presLayoutVars>
      </dgm:prSet>
      <dgm:spPr/>
    </dgm:pt>
    <dgm:pt modelId="{9570D993-2D9E-40F2-9AB4-C45FA7EF2226}" type="pres">
      <dgm:prSet presAssocID="{377FEAC3-5DBD-45A8-BA72-5A0B14D444F6}" presName="item2" presStyleLbl="node1" presStyleIdx="1" presStyleCnt="2" custScaleX="196533" custScaleY="114140" custLinFactNeighborX="57827" custLinFactNeighborY="47914">
        <dgm:presLayoutVars>
          <dgm:bulletEnabled val="1"/>
        </dgm:presLayoutVars>
      </dgm:prSet>
      <dgm:spPr/>
    </dgm:pt>
    <dgm:pt modelId="{AB07753D-2009-47E0-857D-8742BB9D367F}" type="pres">
      <dgm:prSet presAssocID="{3378C899-EF46-4944-9299-BC0F326555CC}" presName="funnel" presStyleLbl="trAlignAcc1" presStyleIdx="0" presStyleCnt="1" custLinFactNeighborX="-4871" custLinFactNeighborY="4627"/>
      <dgm:spPr/>
    </dgm:pt>
  </dgm:ptLst>
  <dgm:cxnLst>
    <dgm:cxn modelId="{2348844A-C2DB-4309-A7F3-4D737A1A0082}" type="presOf" srcId="{A4C48BFD-1A6F-4C7B-B665-28CDC92EF9F4}" destId="{9570D993-2D9E-40F2-9AB4-C45FA7EF2226}" srcOrd="0" destOrd="0" presId="urn:microsoft.com/office/officeart/2005/8/layout/funnel1"/>
    <dgm:cxn modelId="{5F498051-D075-4CC2-B8BD-B0EB521C9A94}" srcId="{3378C899-EF46-4944-9299-BC0F326555CC}" destId="{377FEAC3-5DBD-45A8-BA72-5A0B14D444F6}" srcOrd="2" destOrd="0" parTransId="{D5A300B8-8BC3-4E5B-BF58-65AC69AB3097}" sibTransId="{D8F855D9-D93D-4DA3-9873-7CE37873E3C6}"/>
    <dgm:cxn modelId="{AF140958-A309-4712-BD65-41B7B2ECBA68}" type="presOf" srcId="{3378C899-EF46-4944-9299-BC0F326555CC}" destId="{34D737B2-8354-4E96-ACA4-D67712445D91}" srcOrd="0" destOrd="0" presId="urn:microsoft.com/office/officeart/2005/8/layout/funnel1"/>
    <dgm:cxn modelId="{A07E49A9-EBA8-4196-B655-C121C15A7AD9}" type="presOf" srcId="{377FEAC3-5DBD-45A8-BA72-5A0B14D444F6}" destId="{C18609C4-3B2E-4686-87DA-06A771C0C9AF}" srcOrd="0" destOrd="0" presId="urn:microsoft.com/office/officeart/2005/8/layout/funnel1"/>
    <dgm:cxn modelId="{5B8659A9-E09F-4255-A861-C7E3E3B4FDBD}" type="presOf" srcId="{46BB6A0A-23B5-441E-A4EC-3897174601A5}" destId="{75C4BE1B-B68E-4A25-8448-BA3591910983}" srcOrd="0" destOrd="0" presId="urn:microsoft.com/office/officeart/2005/8/layout/funnel1"/>
    <dgm:cxn modelId="{5594EDEF-6FFD-4A60-B95B-0B7844782C59}" srcId="{3378C899-EF46-4944-9299-BC0F326555CC}" destId="{A4C48BFD-1A6F-4C7B-B665-28CDC92EF9F4}" srcOrd="0" destOrd="0" parTransId="{18DC899E-AB7D-4B9C-A4FE-745B2F3993E5}" sibTransId="{3A017B13-75A2-492B-A060-9C52ACFB7043}"/>
    <dgm:cxn modelId="{090D2BF4-B6DA-4DAA-A4C3-B0FCE0EE5E9D}" srcId="{3378C899-EF46-4944-9299-BC0F326555CC}" destId="{46BB6A0A-23B5-441E-A4EC-3897174601A5}" srcOrd="1" destOrd="0" parTransId="{D2FCD51F-A45E-4DA4-A9C3-D515E643E5FE}" sibTransId="{7ECD771F-8F90-465E-95FA-EDD06EC77D6A}"/>
    <dgm:cxn modelId="{42FA1220-4564-4E42-BB3F-9FC04AE962EA}" type="presParOf" srcId="{34D737B2-8354-4E96-ACA4-D67712445D91}" destId="{92149C79-2A7C-46C2-BB82-B158BBBEFD51}" srcOrd="0" destOrd="0" presId="urn:microsoft.com/office/officeart/2005/8/layout/funnel1"/>
    <dgm:cxn modelId="{3F9BB6D5-16D6-4E1D-86CA-C41ED10DA2E7}" type="presParOf" srcId="{34D737B2-8354-4E96-ACA4-D67712445D91}" destId="{C78DA1B5-AC59-4605-BDA0-A49CDA5617B8}" srcOrd="1" destOrd="0" presId="urn:microsoft.com/office/officeart/2005/8/layout/funnel1"/>
    <dgm:cxn modelId="{9881ED03-DFD0-4CE7-A99B-F402D220A06C}" type="presParOf" srcId="{34D737B2-8354-4E96-ACA4-D67712445D91}" destId="{C18609C4-3B2E-4686-87DA-06A771C0C9AF}" srcOrd="2" destOrd="0" presId="urn:microsoft.com/office/officeart/2005/8/layout/funnel1"/>
    <dgm:cxn modelId="{38D69A8D-AEA3-44E0-A8D9-E7E060AA8025}" type="presParOf" srcId="{34D737B2-8354-4E96-ACA4-D67712445D91}" destId="{75C4BE1B-B68E-4A25-8448-BA3591910983}" srcOrd="3" destOrd="0" presId="urn:microsoft.com/office/officeart/2005/8/layout/funnel1"/>
    <dgm:cxn modelId="{999CBA9F-A1FD-4F43-BF74-F51030A5B21E}" type="presParOf" srcId="{34D737B2-8354-4E96-ACA4-D67712445D91}" destId="{9570D993-2D9E-40F2-9AB4-C45FA7EF2226}" srcOrd="4" destOrd="0" presId="urn:microsoft.com/office/officeart/2005/8/layout/funnel1"/>
    <dgm:cxn modelId="{8EBCD3F5-AF05-4AA9-92BE-48E6A21A4AF0}" type="presParOf" srcId="{34D737B2-8354-4E96-ACA4-D67712445D91}" destId="{AB07753D-2009-47E0-857D-8742BB9D367F}" srcOrd="5"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2126C-62CD-4841-A5A6-0BA2640CD26C}">
      <dsp:nvSpPr>
        <dsp:cNvPr id="0" name=""/>
        <dsp:cNvSpPr/>
      </dsp:nvSpPr>
      <dsp:spPr>
        <a:xfrm>
          <a:off x="2731844" y="1207"/>
          <a:ext cx="2351761" cy="1593237"/>
        </a:xfrm>
        <a:prstGeom prst="ellipse">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b="1" kern="1200" dirty="0"/>
            <a:t>התנסות</a:t>
          </a:r>
        </a:p>
      </dsp:txBody>
      <dsp:txXfrm>
        <a:off x="3076251" y="234531"/>
        <a:ext cx="1662947" cy="1126589"/>
      </dsp:txXfrm>
    </dsp:sp>
    <dsp:sp modelId="{3D6542F0-0273-4594-A73B-FCC33707458A}">
      <dsp:nvSpPr>
        <dsp:cNvPr id="0" name=""/>
        <dsp:cNvSpPr/>
      </dsp:nvSpPr>
      <dsp:spPr>
        <a:xfrm rot="2700000">
          <a:off x="4608155" y="1368478"/>
          <a:ext cx="278160" cy="537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a:off x="4620376" y="1446518"/>
        <a:ext cx="194712" cy="322631"/>
      </dsp:txXfrm>
    </dsp:sp>
    <dsp:sp modelId="{49BC3A8C-D900-4DFA-B224-2B47FC38C839}">
      <dsp:nvSpPr>
        <dsp:cNvPr id="0" name=""/>
        <dsp:cNvSpPr/>
      </dsp:nvSpPr>
      <dsp:spPr>
        <a:xfrm>
          <a:off x="4421997" y="1691361"/>
          <a:ext cx="2351761" cy="1593237"/>
        </a:xfrm>
        <a:prstGeom prst="ellipse">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b="1" kern="1200" dirty="0"/>
            <a:t>התבוננות רפלקטיבית</a:t>
          </a:r>
        </a:p>
      </dsp:txBody>
      <dsp:txXfrm>
        <a:off x="4766404" y="1924685"/>
        <a:ext cx="1662947" cy="1126589"/>
      </dsp:txXfrm>
    </dsp:sp>
    <dsp:sp modelId="{E42C85DA-77FD-4189-8FCF-30FE59B50A9C}">
      <dsp:nvSpPr>
        <dsp:cNvPr id="0" name=""/>
        <dsp:cNvSpPr/>
      </dsp:nvSpPr>
      <dsp:spPr>
        <a:xfrm rot="8100000">
          <a:off x="4619288" y="3058631"/>
          <a:ext cx="278160" cy="537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rot="10800000">
        <a:off x="4690515" y="3136671"/>
        <a:ext cx="194712" cy="322631"/>
      </dsp:txXfrm>
    </dsp:sp>
    <dsp:sp modelId="{1F942D9A-064E-4F0E-B998-DEBB5932BA5B}">
      <dsp:nvSpPr>
        <dsp:cNvPr id="0" name=""/>
        <dsp:cNvSpPr/>
      </dsp:nvSpPr>
      <dsp:spPr>
        <a:xfrm>
          <a:off x="2731844" y="3381515"/>
          <a:ext cx="2351761" cy="1593237"/>
        </a:xfrm>
        <a:prstGeom prst="ellipse">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b="1" kern="1200" dirty="0"/>
            <a:t>הבניית תפיסות</a:t>
          </a:r>
        </a:p>
      </dsp:txBody>
      <dsp:txXfrm>
        <a:off x="3076251" y="3614839"/>
        <a:ext cx="1662947" cy="1126589"/>
      </dsp:txXfrm>
    </dsp:sp>
    <dsp:sp modelId="{E7FE82FA-6B76-4942-A855-FF4614C79738}">
      <dsp:nvSpPr>
        <dsp:cNvPr id="0" name=""/>
        <dsp:cNvSpPr/>
      </dsp:nvSpPr>
      <dsp:spPr>
        <a:xfrm rot="13500000">
          <a:off x="2929134" y="3069765"/>
          <a:ext cx="278160" cy="537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rot="10800000">
        <a:off x="3000361" y="3206811"/>
        <a:ext cx="194712" cy="322631"/>
      </dsp:txXfrm>
    </dsp:sp>
    <dsp:sp modelId="{DED3D223-320A-4A13-805C-191176B661B9}">
      <dsp:nvSpPr>
        <dsp:cNvPr id="0" name=""/>
        <dsp:cNvSpPr/>
      </dsp:nvSpPr>
      <dsp:spPr>
        <a:xfrm>
          <a:off x="1041690" y="1691361"/>
          <a:ext cx="2351761" cy="1593237"/>
        </a:xfrm>
        <a:prstGeom prst="ellipse">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b="1" kern="1200" dirty="0"/>
            <a:t>בחינה אפקטיבית</a:t>
          </a:r>
        </a:p>
      </dsp:txBody>
      <dsp:txXfrm>
        <a:off x="1386097" y="1924685"/>
        <a:ext cx="1662947" cy="1126589"/>
      </dsp:txXfrm>
    </dsp:sp>
    <dsp:sp modelId="{E2C961B3-D492-4913-97D0-5A11C434F3E3}">
      <dsp:nvSpPr>
        <dsp:cNvPr id="0" name=""/>
        <dsp:cNvSpPr/>
      </dsp:nvSpPr>
      <dsp:spPr>
        <a:xfrm rot="18900000">
          <a:off x="2918001" y="1379611"/>
          <a:ext cx="278160" cy="537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he-IL" sz="2400" kern="1200"/>
        </a:p>
      </dsp:txBody>
      <dsp:txXfrm>
        <a:off x="2930222" y="1516657"/>
        <a:ext cx="194712" cy="322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AE9FE-0898-4345-ACA6-EA3312107AF4}">
      <dsp:nvSpPr>
        <dsp:cNvPr id="0" name=""/>
        <dsp:cNvSpPr/>
      </dsp:nvSpPr>
      <dsp:spPr>
        <a:xfrm>
          <a:off x="2497174" y="2102"/>
          <a:ext cx="1660450" cy="1079292"/>
        </a:xfrm>
        <a:prstGeom prst="round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b="1" kern="1200" dirty="0"/>
            <a:t>נתוני פתיחה</a:t>
          </a:r>
        </a:p>
      </dsp:txBody>
      <dsp:txXfrm>
        <a:off x="2549861" y="54789"/>
        <a:ext cx="1555076" cy="973918"/>
      </dsp:txXfrm>
    </dsp:sp>
    <dsp:sp modelId="{C522417C-0E2F-45CA-A636-18CE5886E741}">
      <dsp:nvSpPr>
        <dsp:cNvPr id="0" name=""/>
        <dsp:cNvSpPr/>
      </dsp:nvSpPr>
      <dsp:spPr>
        <a:xfrm>
          <a:off x="1545347" y="541748"/>
          <a:ext cx="3564103" cy="3564103"/>
        </a:xfrm>
        <a:custGeom>
          <a:avLst/>
          <a:gdLst/>
          <a:ahLst/>
          <a:cxnLst/>
          <a:rect l="0" t="0" r="0" b="0"/>
          <a:pathLst>
            <a:path>
              <a:moveTo>
                <a:pt x="2841176" y="348886"/>
              </a:moveTo>
              <a:arcTo wR="1782051" hR="1782051" stAng="18387888" swAng="163262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3AEA2FD-2123-45CA-8F6E-26DC6930480D}">
      <dsp:nvSpPr>
        <dsp:cNvPr id="0" name=""/>
        <dsp:cNvSpPr/>
      </dsp:nvSpPr>
      <dsp:spPr>
        <a:xfrm>
          <a:off x="4279225" y="1784154"/>
          <a:ext cx="1660450" cy="1079292"/>
        </a:xfrm>
        <a:prstGeom prst="round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b="1" kern="1200" dirty="0"/>
            <a:t>התנסות בסימולציה</a:t>
          </a:r>
        </a:p>
      </dsp:txBody>
      <dsp:txXfrm>
        <a:off x="4331912" y="1836841"/>
        <a:ext cx="1555076" cy="973918"/>
      </dsp:txXfrm>
    </dsp:sp>
    <dsp:sp modelId="{B844AEC6-E098-47FE-8824-AAE9929CDFE1}">
      <dsp:nvSpPr>
        <dsp:cNvPr id="0" name=""/>
        <dsp:cNvSpPr/>
      </dsp:nvSpPr>
      <dsp:spPr>
        <a:xfrm>
          <a:off x="1545347" y="541748"/>
          <a:ext cx="3564103" cy="3564103"/>
        </a:xfrm>
        <a:custGeom>
          <a:avLst/>
          <a:gdLst/>
          <a:ahLst/>
          <a:cxnLst/>
          <a:rect l="0" t="0" r="0" b="0"/>
          <a:pathLst>
            <a:path>
              <a:moveTo>
                <a:pt x="3379295" y="2572317"/>
              </a:moveTo>
              <a:arcTo wR="1782051" hR="1782051" stAng="1579485" swAng="163262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58E290-5A3E-4D77-AF82-2A6A6B2052A8}">
      <dsp:nvSpPr>
        <dsp:cNvPr id="0" name=""/>
        <dsp:cNvSpPr/>
      </dsp:nvSpPr>
      <dsp:spPr>
        <a:xfrm>
          <a:off x="2497174" y="3566205"/>
          <a:ext cx="1660450" cy="1079292"/>
        </a:xfrm>
        <a:prstGeom prst="round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b="1" kern="1200" dirty="0"/>
            <a:t>מילוי שאלוני רפלקציה</a:t>
          </a:r>
        </a:p>
      </dsp:txBody>
      <dsp:txXfrm>
        <a:off x="2549861" y="3618892"/>
        <a:ext cx="1555076" cy="973918"/>
      </dsp:txXfrm>
    </dsp:sp>
    <dsp:sp modelId="{A6ABD4DE-3629-491D-8050-0A57500DAD35}">
      <dsp:nvSpPr>
        <dsp:cNvPr id="0" name=""/>
        <dsp:cNvSpPr/>
      </dsp:nvSpPr>
      <dsp:spPr>
        <a:xfrm>
          <a:off x="1545347" y="541748"/>
          <a:ext cx="3564103" cy="3564103"/>
        </a:xfrm>
        <a:custGeom>
          <a:avLst/>
          <a:gdLst/>
          <a:ahLst/>
          <a:cxnLst/>
          <a:rect l="0" t="0" r="0" b="0"/>
          <a:pathLst>
            <a:path>
              <a:moveTo>
                <a:pt x="722926" y="3215216"/>
              </a:moveTo>
              <a:arcTo wR="1782051" hR="1782051" stAng="7587888" swAng="163262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452238E-538D-4CFD-9930-C466BD5DB593}">
      <dsp:nvSpPr>
        <dsp:cNvPr id="0" name=""/>
        <dsp:cNvSpPr/>
      </dsp:nvSpPr>
      <dsp:spPr>
        <a:xfrm>
          <a:off x="715122" y="1784154"/>
          <a:ext cx="1660450" cy="1079292"/>
        </a:xfrm>
        <a:prstGeom prst="round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b="1" kern="1200" dirty="0"/>
            <a:t>תחקיר מבוסס וידאו</a:t>
          </a:r>
        </a:p>
      </dsp:txBody>
      <dsp:txXfrm>
        <a:off x="767809" y="1836841"/>
        <a:ext cx="1555076" cy="973918"/>
      </dsp:txXfrm>
    </dsp:sp>
    <dsp:sp modelId="{2B75FE8A-0B69-4C32-8608-F4CD73C290B7}">
      <dsp:nvSpPr>
        <dsp:cNvPr id="0" name=""/>
        <dsp:cNvSpPr/>
      </dsp:nvSpPr>
      <dsp:spPr>
        <a:xfrm>
          <a:off x="1545347" y="541748"/>
          <a:ext cx="3564103" cy="3564103"/>
        </a:xfrm>
        <a:custGeom>
          <a:avLst/>
          <a:gdLst/>
          <a:ahLst/>
          <a:cxnLst/>
          <a:rect l="0" t="0" r="0" b="0"/>
          <a:pathLst>
            <a:path>
              <a:moveTo>
                <a:pt x="184807" y="991785"/>
              </a:moveTo>
              <a:arcTo wR="1782051" hR="1782051" stAng="12379485" swAng="163262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9C79-2A7C-46C2-BB82-B158BBBEFD51}">
      <dsp:nvSpPr>
        <dsp:cNvPr id="0" name=""/>
        <dsp:cNvSpPr/>
      </dsp:nvSpPr>
      <dsp:spPr>
        <a:xfrm>
          <a:off x="536161" y="690707"/>
          <a:ext cx="3174065" cy="11023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DA1B5-AC59-4605-BDA0-A49CDA5617B8}">
      <dsp:nvSpPr>
        <dsp:cNvPr id="0" name=""/>
        <dsp:cNvSpPr/>
      </dsp:nvSpPr>
      <dsp:spPr>
        <a:xfrm rot="3070541">
          <a:off x="680935" y="2918230"/>
          <a:ext cx="615128" cy="393682"/>
        </a:xfrm>
        <a:prstGeom prst="down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8609C4-3B2E-4686-87DA-06A771C0C9AF}">
      <dsp:nvSpPr>
        <dsp:cNvPr id="0" name=""/>
        <dsp:cNvSpPr/>
      </dsp:nvSpPr>
      <dsp:spPr>
        <a:xfrm>
          <a:off x="275031" y="3198670"/>
          <a:ext cx="2952618" cy="738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endParaRPr lang="he-IL" sz="3600" kern="1200" dirty="0"/>
        </a:p>
      </dsp:txBody>
      <dsp:txXfrm>
        <a:off x="275031" y="3198670"/>
        <a:ext cx="2952618" cy="738154"/>
      </dsp:txXfrm>
    </dsp:sp>
    <dsp:sp modelId="{09AC6876-9867-44E9-807A-03A2AA4A5727}">
      <dsp:nvSpPr>
        <dsp:cNvPr id="0" name=""/>
        <dsp:cNvSpPr/>
      </dsp:nvSpPr>
      <dsp:spPr>
        <a:xfrm>
          <a:off x="1356451" y="273169"/>
          <a:ext cx="2398043" cy="152024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he-IL" sz="2200" kern="1200" dirty="0"/>
            <a:t>למידה קוגניטיבית</a:t>
          </a:r>
        </a:p>
      </dsp:txBody>
      <dsp:txXfrm>
        <a:off x="1707636" y="495803"/>
        <a:ext cx="1695673" cy="1074972"/>
      </dsp:txXfrm>
    </dsp:sp>
    <dsp:sp modelId="{FE94935E-BCFF-4480-A236-E3240943C64A}">
      <dsp:nvSpPr>
        <dsp:cNvPr id="0" name=""/>
        <dsp:cNvSpPr/>
      </dsp:nvSpPr>
      <dsp:spPr>
        <a:xfrm>
          <a:off x="1272921" y="1424666"/>
          <a:ext cx="1544356" cy="14814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kern="1200" dirty="0"/>
            <a:t>חוויה רגשית</a:t>
          </a:r>
        </a:p>
      </dsp:txBody>
      <dsp:txXfrm>
        <a:off x="1499087" y="1641622"/>
        <a:ext cx="1092024" cy="1047553"/>
      </dsp:txXfrm>
    </dsp:sp>
    <dsp:sp modelId="{AB07753D-2009-47E0-857D-8742BB9D367F}">
      <dsp:nvSpPr>
        <dsp:cNvPr id="0" name=""/>
        <dsp:cNvSpPr/>
      </dsp:nvSpPr>
      <dsp:spPr>
        <a:xfrm>
          <a:off x="489244" y="491737"/>
          <a:ext cx="3444721" cy="2755777"/>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9C79-2A7C-46C2-BB82-B158BBBEFD51}">
      <dsp:nvSpPr>
        <dsp:cNvPr id="0" name=""/>
        <dsp:cNvSpPr/>
      </dsp:nvSpPr>
      <dsp:spPr>
        <a:xfrm>
          <a:off x="966446" y="307473"/>
          <a:ext cx="3186357" cy="110657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DA1B5-AC59-4605-BDA0-A49CDA5617B8}">
      <dsp:nvSpPr>
        <dsp:cNvPr id="0" name=""/>
        <dsp:cNvSpPr/>
      </dsp:nvSpPr>
      <dsp:spPr>
        <a:xfrm rot="18265885">
          <a:off x="3523760" y="2610362"/>
          <a:ext cx="617511" cy="395207"/>
        </a:xfrm>
        <a:prstGeom prst="down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8609C4-3B2E-4686-87DA-06A771C0C9AF}">
      <dsp:nvSpPr>
        <dsp:cNvPr id="0" name=""/>
        <dsp:cNvSpPr/>
      </dsp:nvSpPr>
      <dsp:spPr>
        <a:xfrm>
          <a:off x="1003228" y="3186357"/>
          <a:ext cx="3447045" cy="741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endParaRPr lang="he-IL" sz="3600" kern="1200" dirty="0"/>
        </a:p>
      </dsp:txBody>
      <dsp:txXfrm>
        <a:off x="1003228" y="3186357"/>
        <a:ext cx="3447045" cy="741013"/>
      </dsp:txXfrm>
    </dsp:sp>
    <dsp:sp modelId="{75C4BE1B-B68E-4A25-8448-BA3591910983}">
      <dsp:nvSpPr>
        <dsp:cNvPr id="0" name=""/>
        <dsp:cNvSpPr/>
      </dsp:nvSpPr>
      <dsp:spPr>
        <a:xfrm>
          <a:off x="966447" y="146297"/>
          <a:ext cx="2136419" cy="102655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he-IL" sz="2800" kern="1200" dirty="0"/>
            <a:t>תיאוריה</a:t>
          </a:r>
        </a:p>
      </dsp:txBody>
      <dsp:txXfrm>
        <a:off x="1279318" y="296632"/>
        <a:ext cx="1510677" cy="725885"/>
      </dsp:txXfrm>
    </dsp:sp>
    <dsp:sp modelId="{9570D993-2D9E-40F2-9AB4-C45FA7EF2226}">
      <dsp:nvSpPr>
        <dsp:cNvPr id="0" name=""/>
        <dsp:cNvSpPr/>
      </dsp:nvSpPr>
      <dsp:spPr>
        <a:xfrm>
          <a:off x="1597995" y="972698"/>
          <a:ext cx="2184503" cy="126868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kern="1200" dirty="0"/>
            <a:t>פרקטיקה</a:t>
          </a:r>
        </a:p>
      </dsp:txBody>
      <dsp:txXfrm>
        <a:off x="1917908" y="1158493"/>
        <a:ext cx="1544677" cy="897098"/>
      </dsp:txXfrm>
    </dsp:sp>
    <dsp:sp modelId="{AB07753D-2009-47E0-857D-8742BB9D367F}">
      <dsp:nvSpPr>
        <dsp:cNvPr id="0" name=""/>
        <dsp:cNvSpPr/>
      </dsp:nvSpPr>
      <dsp:spPr>
        <a:xfrm>
          <a:off x="829277" y="152704"/>
          <a:ext cx="3458062" cy="2766449"/>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EE6F7E5-E4CF-4BB5-9A15-F70B9339EF68}" type="datetimeFigureOut">
              <a:rPr lang="he-IL" smtClean="0"/>
              <a:t>כ"ג/ניסן/תשפ"ד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26162A1-1B49-4712-9688-292D726C823E}" type="slidenum">
              <a:rPr lang="he-IL" smtClean="0"/>
              <a:t>‹#›</a:t>
            </a:fld>
            <a:endParaRPr lang="he-IL"/>
          </a:p>
        </p:txBody>
      </p:sp>
    </p:spTree>
    <p:extLst>
      <p:ext uri="{BB962C8B-B14F-4D97-AF65-F5344CB8AC3E}">
        <p14:creationId xmlns:p14="http://schemas.microsoft.com/office/powerpoint/2010/main" val="21371281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26162A1-1B49-4712-9688-292D726C823E}" type="slidenum">
              <a:rPr lang="he-IL" smtClean="0"/>
              <a:t>1</a:t>
            </a:fld>
            <a:endParaRPr lang="he-IL"/>
          </a:p>
        </p:txBody>
      </p:sp>
    </p:spTree>
    <p:extLst>
      <p:ext uri="{BB962C8B-B14F-4D97-AF65-F5344CB8AC3E}">
        <p14:creationId xmlns:p14="http://schemas.microsoft.com/office/powerpoint/2010/main" val="303547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err="1"/>
              <a:t>מודלינג</a:t>
            </a:r>
            <a:r>
              <a:rPr lang="he-IL" dirty="0"/>
              <a:t> של פתיחת סדנה</a:t>
            </a:r>
          </a:p>
          <a:p>
            <a:r>
              <a:rPr lang="he-IL" dirty="0"/>
              <a:t>הסבר על התהליך</a:t>
            </a:r>
          </a:p>
          <a:p>
            <a:r>
              <a:rPr lang="he-IL" dirty="0"/>
              <a:t>סביבה בטוחה</a:t>
            </a:r>
          </a:p>
          <a:p>
            <a:r>
              <a:rPr lang="he-IL" dirty="0"/>
              <a:t>רתימה ללמידה- אחריות</a:t>
            </a:r>
            <a:r>
              <a:rPr lang="he-IL" baseline="0" dirty="0"/>
              <a:t> משותפת על הנעת מעגל הלמידה</a:t>
            </a:r>
            <a:endParaRPr lang="he-IL" dirty="0"/>
          </a:p>
          <a:p>
            <a:endParaRPr lang="he-IL" dirty="0"/>
          </a:p>
          <a:p>
            <a:r>
              <a:rPr lang="he-IL" dirty="0"/>
              <a:t>- טפסי</a:t>
            </a:r>
            <a:r>
              <a:rPr lang="he-IL" baseline="0" dirty="0"/>
              <a:t> הסכמה?</a:t>
            </a: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726162A1-1B49-4712-9688-292D726C823E}" type="slidenum">
              <a:rPr lang="he-IL" smtClean="0"/>
              <a:t>23</a:t>
            </a:fld>
            <a:endParaRPr lang="he-IL"/>
          </a:p>
        </p:txBody>
      </p:sp>
    </p:spTree>
    <p:extLst>
      <p:ext uri="{BB962C8B-B14F-4D97-AF65-F5344CB8AC3E}">
        <p14:creationId xmlns:p14="http://schemas.microsoft.com/office/powerpoint/2010/main" val="164753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הסימולציה היא כלי. כלי שמאפשר גשר בין פרקטיקה ותיאוריה</a:t>
            </a:r>
          </a:p>
          <a:p>
            <a:r>
              <a:rPr lang="he-IL" dirty="0"/>
              <a:t>כלי שמאפשר חיבור בין חוויה רגשית ללמידה קוגניטיבית</a:t>
            </a:r>
          </a:p>
          <a:p>
            <a:r>
              <a:rPr lang="he-IL" dirty="0"/>
              <a:t>התנסות</a:t>
            </a:r>
            <a:r>
              <a:rPr lang="he-IL" baseline="0" dirty="0"/>
              <a:t> שמעלה למודעות ומאפשרת יישום בטוח וטוב יותר חזרה בשדה.</a:t>
            </a:r>
          </a:p>
          <a:p>
            <a:endParaRPr lang="he-IL" baseline="0" dirty="0"/>
          </a:p>
          <a:p>
            <a:r>
              <a:rPr lang="he-IL" baseline="0" dirty="0"/>
              <a:t>ההתנסות בסדנת הסימולציה מעלה למודעות ונותנת כלים למורים לקיים למידה משמעותית יותר בכתות- נרחיב על זה תיכף...</a:t>
            </a:r>
          </a:p>
          <a:p>
            <a:r>
              <a:rPr lang="he-IL" baseline="0" dirty="0"/>
              <a:t>אבל קודם כל, סדנת הסימולציה היא מודל של תהליך למידה משמעותית והוראה קלינית.</a:t>
            </a:r>
          </a:p>
          <a:p>
            <a:r>
              <a:rPr lang="he-IL" baseline="0" dirty="0"/>
              <a:t>למידה מבוססת התנסות חווייתית המותאמת אישית ונתפרת על פי צורכיהם.</a:t>
            </a:r>
          </a:p>
          <a:p>
            <a:r>
              <a:rPr lang="he-IL" baseline="0" dirty="0"/>
              <a:t>למידה שלוקחת ידע תיאורטי והופכת אותו לפרקטי ומותאם אישית לכל מורה ומורה.</a:t>
            </a:r>
          </a:p>
          <a:p>
            <a:r>
              <a:rPr lang="he-IL" baseline="0" dirty="0"/>
              <a:t>זה מתחיל מאיתור הצרכים עוד לפני הסדנה- ששם את הצרכים הרלוונטיים של המשתתפים בקבוצה במרכז והסדנה נבנית כנותנת מענה ספציפי לצרכים של כל קבוצה וקבוצה.</a:t>
            </a:r>
          </a:p>
          <a:p>
            <a:r>
              <a:rPr lang="he-IL" baseline="0" dirty="0"/>
              <a:t>כמו גם מודל לתהליך הערכה ולמידה- דרך התנסות והמשוב האישי של המשתתפים ושל השחקנים-  שמאפשר למידה אישית של מיומנויות איתן יחזרו לשדה.</a:t>
            </a:r>
          </a:p>
          <a:p>
            <a:r>
              <a:rPr lang="he-IL" baseline="0" dirty="0"/>
              <a:t>חיבור לתהליכי המשך אחרי הסדנה...</a:t>
            </a:r>
          </a:p>
          <a:p>
            <a:endParaRPr lang="he-IL" baseline="0" dirty="0"/>
          </a:p>
          <a:p>
            <a:r>
              <a:rPr lang="he-IL" baseline="0" dirty="0"/>
              <a:t>אבל אם נחזור לדבר </a:t>
            </a:r>
            <a:r>
              <a:rPr lang="he-IL" baseline="0" dirty="0" err="1"/>
              <a:t>שאיתו</a:t>
            </a:r>
            <a:r>
              <a:rPr lang="he-IL" baseline="0" dirty="0"/>
              <a:t> אנחנו שואפים שהמורים יצאו מהסדנה זה עם המודעות והמיומנויות להתמודד עם זה...</a:t>
            </a:r>
          </a:p>
        </p:txBody>
      </p:sp>
      <p:sp>
        <p:nvSpPr>
          <p:cNvPr id="4" name="מציין מיקום של מספר שקופית 3"/>
          <p:cNvSpPr>
            <a:spLocks noGrp="1"/>
          </p:cNvSpPr>
          <p:nvPr>
            <p:ph type="sldNum" sz="quarter" idx="10"/>
          </p:nvPr>
        </p:nvSpPr>
        <p:spPr/>
        <p:txBody>
          <a:bodyPr/>
          <a:lstStyle/>
          <a:p>
            <a:fld id="{726162A1-1B49-4712-9688-292D726C823E}" type="slidenum">
              <a:rPr lang="he-IL" smtClean="0"/>
              <a:t>24</a:t>
            </a:fld>
            <a:endParaRPr lang="he-IL"/>
          </a:p>
        </p:txBody>
      </p:sp>
    </p:spTree>
    <p:extLst>
      <p:ext uri="{BB962C8B-B14F-4D97-AF65-F5344CB8AC3E}">
        <p14:creationId xmlns:p14="http://schemas.microsoft.com/office/powerpoint/2010/main" val="211578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Tx/>
              <a:buChar char="-"/>
            </a:pPr>
            <a:r>
              <a:rPr lang="he-IL" dirty="0"/>
              <a:t>התנסות בסביבה</a:t>
            </a:r>
            <a:r>
              <a:rPr lang="he-IL" baseline="0" dirty="0"/>
              <a:t> בטוחה במצבים מוכרים. הזדמנות לשחק, להתנסות, ללמוד על עצמנו.</a:t>
            </a:r>
          </a:p>
          <a:p>
            <a:pPr marL="171450" indent="-171450">
              <a:buFontTx/>
              <a:buChar char="-"/>
            </a:pPr>
            <a:r>
              <a:rPr lang="he-IL" baseline="0" dirty="0"/>
              <a:t>הכרות עם עצמנו ועם האוטומט שלנו במצבי קונפליקט</a:t>
            </a:r>
          </a:p>
          <a:p>
            <a:pPr marL="171450" marR="0" indent="-171450" algn="r" defTabSz="914400" rtl="1" eaLnBrk="1" fontAlgn="auto" latinLnBrk="0" hangingPunct="1">
              <a:lnSpc>
                <a:spcPct val="100000"/>
              </a:lnSpc>
              <a:spcBef>
                <a:spcPts val="0"/>
              </a:spcBef>
              <a:spcAft>
                <a:spcPts val="0"/>
              </a:spcAft>
              <a:buClrTx/>
              <a:buSzTx/>
              <a:buFontTx/>
              <a:buChar char="-"/>
              <a:tabLst/>
              <a:defRPr/>
            </a:pPr>
            <a:r>
              <a:rPr lang="he-IL" baseline="0" dirty="0"/>
              <a:t>- מגבלת הכלי. חשיפה. </a:t>
            </a:r>
            <a:r>
              <a:rPr lang="he-IL" dirty="0"/>
              <a:t>זמן. שחקנים. הדמיה- נתמקד</a:t>
            </a:r>
            <a:r>
              <a:rPr lang="he-IL" baseline="0" dirty="0"/>
              <a:t> במה שכן ניתן ללמוד</a:t>
            </a:r>
          </a:p>
          <a:p>
            <a:r>
              <a:rPr lang="he-IL" sz="1200" dirty="0">
                <a:latin typeface="Tahoma" panose="020B0604030504040204" pitchFamily="34" charset="0"/>
                <a:ea typeface="Tahoma" panose="020B0604030504040204" pitchFamily="34" charset="0"/>
                <a:cs typeface="Tahoma" panose="020B0604030504040204" pitchFamily="34" charset="0"/>
              </a:rPr>
              <a:t>התמודדות עם מצבים מוכרים תוך מתן מענה לצורך של המתנסים</a:t>
            </a:r>
          </a:p>
          <a:p>
            <a:r>
              <a:rPr lang="he-IL" sz="1200" dirty="0">
                <a:latin typeface="Tahoma" panose="020B0604030504040204" pitchFamily="34" charset="0"/>
                <a:ea typeface="Tahoma" panose="020B0604030504040204" pitchFamily="34" charset="0"/>
                <a:cs typeface="Tahoma" panose="020B0604030504040204" pitchFamily="34" charset="0"/>
              </a:rPr>
              <a:t>העלאת מודעות של המתנסה להתנהלות שלו</a:t>
            </a:r>
          </a:p>
          <a:p>
            <a:r>
              <a:rPr lang="he-IL" sz="1200" dirty="0">
                <a:latin typeface="Tahoma" panose="020B0604030504040204" pitchFamily="34" charset="0"/>
                <a:ea typeface="Tahoma" panose="020B0604030504040204" pitchFamily="34" charset="0"/>
                <a:cs typeface="Tahoma" panose="020B0604030504040204" pitchFamily="34" charset="0"/>
              </a:rPr>
              <a:t>העלאת מודעות לתפיסות שמביאות אותו להתנהלות זו</a:t>
            </a:r>
          </a:p>
          <a:p>
            <a:r>
              <a:rPr lang="he-IL" sz="1200" dirty="0">
                <a:latin typeface="Tahoma" panose="020B0604030504040204" pitchFamily="34" charset="0"/>
                <a:ea typeface="Tahoma" panose="020B0604030504040204" pitchFamily="34" charset="0"/>
                <a:cs typeface="Tahoma" panose="020B0604030504040204" pitchFamily="34" charset="0"/>
              </a:rPr>
              <a:t>הרחבת אפשרויות הבחירה להתנהלות דומה בעתיד</a:t>
            </a:r>
          </a:p>
          <a:p>
            <a:pPr marL="171450" marR="0" indent="-171450" algn="r" defTabSz="914400" rtl="1" eaLnBrk="1" fontAlgn="auto" latinLnBrk="0" hangingPunct="1">
              <a:lnSpc>
                <a:spcPct val="100000"/>
              </a:lnSpc>
              <a:spcBef>
                <a:spcPts val="0"/>
              </a:spcBef>
              <a:spcAft>
                <a:spcPts val="0"/>
              </a:spcAft>
              <a:buClrTx/>
              <a:buSzTx/>
              <a:buFontTx/>
              <a:buChar char="-"/>
              <a:tabLst/>
              <a:defRPr/>
            </a:pPr>
            <a:endParaRPr lang="he-IL" dirty="0"/>
          </a:p>
          <a:p>
            <a:pPr marL="171450" indent="-171450">
              <a:buFontTx/>
              <a:buChar char="-"/>
            </a:pPr>
            <a:endParaRPr lang="he-IL" baseline="0" dirty="0"/>
          </a:p>
          <a:p>
            <a:pPr marL="171450" indent="-171450">
              <a:buFontTx/>
              <a:buChar char="-"/>
            </a:pPr>
            <a:endParaRPr lang="he-IL" dirty="0"/>
          </a:p>
        </p:txBody>
      </p:sp>
      <p:sp>
        <p:nvSpPr>
          <p:cNvPr id="4" name="מציין מיקום של מספר שקופית 3"/>
          <p:cNvSpPr>
            <a:spLocks noGrp="1"/>
          </p:cNvSpPr>
          <p:nvPr>
            <p:ph type="sldNum" sz="quarter" idx="10"/>
          </p:nvPr>
        </p:nvSpPr>
        <p:spPr/>
        <p:txBody>
          <a:bodyPr/>
          <a:lstStyle/>
          <a:p>
            <a:fld id="{726162A1-1B49-4712-9688-292D726C823E}" type="slidenum">
              <a:rPr lang="he-IL" smtClean="0"/>
              <a:t>3</a:t>
            </a:fld>
            <a:endParaRPr lang="he-IL"/>
          </a:p>
        </p:txBody>
      </p:sp>
    </p:spTree>
    <p:extLst>
      <p:ext uri="{BB962C8B-B14F-4D97-AF65-F5344CB8AC3E}">
        <p14:creationId xmlns:p14="http://schemas.microsoft.com/office/powerpoint/2010/main" val="378314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359410" indent="-342900" algn="just">
              <a:lnSpc>
                <a:spcPct val="115000"/>
              </a:lnSpc>
              <a:buFontTx/>
              <a:buChar char="-"/>
            </a:pPr>
            <a:r>
              <a:rPr lang="he-IL" sz="1200" u="sng" dirty="0">
                <a:latin typeface="Times New Roman" panose="02020603050405020304" pitchFamily="18" charset="0"/>
                <a:ea typeface="Times New Roman" panose="02020603050405020304" pitchFamily="18" charset="0"/>
              </a:rPr>
              <a:t>סדנת הסימולציה מאפשרת:</a:t>
            </a:r>
          </a:p>
          <a:p>
            <a:pPr marL="359410" indent="-342900" algn="just">
              <a:lnSpc>
                <a:spcPct val="115000"/>
              </a:lnSpc>
              <a:buFontTx/>
              <a:buChar char="-"/>
            </a:pPr>
            <a:r>
              <a:rPr lang="he-IL" sz="1200" dirty="0">
                <a:latin typeface="Times New Roman" panose="02020603050405020304" pitchFamily="18" charset="0"/>
                <a:ea typeface="Times New Roman" panose="02020603050405020304" pitchFamily="18" charset="0"/>
              </a:rPr>
              <a:t>סדנאות מבוססות הומניות- כבסיס להוראה קלינית בהקשר של מיומנויות התקשורת- ראיית האחר וראיית עצמי. יצירת קשר</a:t>
            </a:r>
          </a:p>
          <a:p>
            <a:pPr marL="359410" indent="-342900" algn="just">
              <a:lnSpc>
                <a:spcPct val="115000"/>
              </a:lnSpc>
              <a:buFontTx/>
              <a:buChar char="-"/>
            </a:pPr>
            <a:r>
              <a:rPr lang="he-IL" sz="1200" dirty="0">
                <a:latin typeface="Times New Roman" panose="02020603050405020304" pitchFamily="18" charset="0"/>
                <a:ea typeface="Calibri" panose="020F0502020204030204" pitchFamily="34" charset="0"/>
              </a:rPr>
              <a:t>מרכיבי הסדנה שמאפשרים תהליך למידה מיטבי ומשמעותי: מענה לצרכים, וידאו כבסיס לתחקיר ורפלקציה, שחקנים המהווים גורם למידה מרכזי הן במהלך הסימולציה והן במהלך המשוב. תהליך למידה קבוצתי מבוסס תחקיר ומשוב. </a:t>
            </a:r>
          </a:p>
          <a:p>
            <a:pPr marL="359410" indent="-342900" algn="just">
              <a:lnSpc>
                <a:spcPct val="115000"/>
              </a:lnSpc>
              <a:buFontTx/>
              <a:buChar char="-"/>
            </a:pPr>
            <a:r>
              <a:rPr lang="he-IL" sz="1200" dirty="0">
                <a:latin typeface="Calibri" panose="020F0502020204030204" pitchFamily="34" charset="0"/>
                <a:ea typeface="Calibri" panose="020F0502020204030204" pitchFamily="34" charset="0"/>
              </a:rPr>
              <a:t>השילוב של ההתנסות </a:t>
            </a:r>
            <a:r>
              <a:rPr lang="he-IL" sz="1200" dirty="0" err="1">
                <a:latin typeface="Calibri" panose="020F0502020204030204" pitchFamily="34" charset="0"/>
                <a:ea typeface="Calibri" panose="020F0502020204030204" pitchFamily="34" charset="0"/>
              </a:rPr>
              <a:t>החוויתית</a:t>
            </a:r>
            <a:r>
              <a:rPr lang="he-IL" sz="1200" dirty="0">
                <a:latin typeface="Calibri" panose="020F0502020204030204" pitchFamily="34" charset="0"/>
                <a:ea typeface="Calibri" panose="020F0502020204030204" pitchFamily="34" charset="0"/>
              </a:rPr>
              <a:t> וההמשגה הקוגניטיבית שהופכת את החוויה לכלי שניתן להמשיך </a:t>
            </a:r>
            <a:r>
              <a:rPr lang="he-IL" sz="1200" dirty="0" err="1">
                <a:latin typeface="Calibri" panose="020F0502020204030204" pitchFamily="34" charset="0"/>
                <a:ea typeface="Calibri" panose="020F0502020204030204" pitchFamily="34" charset="0"/>
              </a:rPr>
              <a:t>איתו</a:t>
            </a:r>
            <a:r>
              <a:rPr lang="he-IL" sz="1200" dirty="0">
                <a:latin typeface="Calibri" panose="020F0502020204030204" pitchFamily="34" charset="0"/>
                <a:ea typeface="Calibri" panose="020F0502020204030204" pitchFamily="34" charset="0"/>
              </a:rPr>
              <a:t>. </a:t>
            </a:r>
          </a:p>
          <a:p>
            <a:pPr marL="359410" indent="-342900" algn="just">
              <a:lnSpc>
                <a:spcPct val="115000"/>
              </a:lnSpc>
              <a:buFontTx/>
              <a:buChar char="-"/>
            </a:pPr>
            <a:r>
              <a:rPr lang="he-IL" sz="1200" dirty="0">
                <a:latin typeface="Calibri" panose="020F0502020204030204" pitchFamily="34" charset="0"/>
                <a:ea typeface="Calibri" panose="020F0502020204030204" pitchFamily="34" charset="0"/>
              </a:rPr>
              <a:t>מרחב בטוח להתנסות- שלא לפגוע. </a:t>
            </a:r>
          </a:p>
          <a:p>
            <a:pPr marL="359410" indent="-342900" algn="just">
              <a:lnSpc>
                <a:spcPct val="115000"/>
              </a:lnSpc>
              <a:buFontTx/>
              <a:buChar char="-"/>
            </a:pPr>
            <a:r>
              <a:rPr lang="he-IL" sz="1200" dirty="0">
                <a:latin typeface="Calibri" panose="020F0502020204030204" pitchFamily="34" charset="0"/>
                <a:ea typeface="Calibri" panose="020F0502020204030204" pitchFamily="34" charset="0"/>
              </a:rPr>
              <a:t>העלאת המודעות והרחבת אפשרויות הבחירה ומגוון המיומנויות ביום יום של המורה.</a:t>
            </a:r>
          </a:p>
          <a:p>
            <a:pPr marL="359410" indent="-342900" algn="just">
              <a:lnSpc>
                <a:spcPct val="115000"/>
              </a:lnSpc>
              <a:buFontTx/>
              <a:buChar char="-"/>
            </a:pPr>
            <a:r>
              <a:rPr lang="he-IL" sz="1200" dirty="0">
                <a:latin typeface="Calibri" panose="020F0502020204030204" pitchFamily="34" charset="0"/>
                <a:ea typeface="Calibri" panose="020F0502020204030204" pitchFamily="34" charset="0"/>
              </a:rPr>
              <a:t>למידת עמיתים- תוך צפייה ומשוב</a:t>
            </a:r>
          </a:p>
          <a:p>
            <a:pPr marL="359410" indent="-342900" algn="just">
              <a:lnSpc>
                <a:spcPct val="115000"/>
              </a:lnSpc>
              <a:buFontTx/>
              <a:buChar char="-"/>
            </a:pPr>
            <a:r>
              <a:rPr lang="he-IL" sz="1200" dirty="0">
                <a:latin typeface="Calibri" panose="020F0502020204030204" pitchFamily="34" charset="0"/>
                <a:ea typeface="Calibri" panose="020F0502020204030204" pitchFamily="34" charset="0"/>
              </a:rPr>
              <a:t>העלאת תחושות המסוגלות של אנשי החינוך בתוך היום יום המקצועי רווי הקונפליקטים.</a:t>
            </a:r>
            <a:endParaRPr lang="he-IL" sz="1200" dirty="0">
              <a:latin typeface="Times New Roman" panose="02020603050405020304" pitchFamily="18" charset="0"/>
              <a:ea typeface="Calibri" panose="020F0502020204030204" pitchFamily="34" charset="0"/>
            </a:endParaRPr>
          </a:p>
          <a:p>
            <a:endParaRPr lang="he-IL" dirty="0"/>
          </a:p>
        </p:txBody>
      </p:sp>
      <p:sp>
        <p:nvSpPr>
          <p:cNvPr id="4" name="מציין מיקום של מספר שקופית 3"/>
          <p:cNvSpPr>
            <a:spLocks noGrp="1"/>
          </p:cNvSpPr>
          <p:nvPr>
            <p:ph type="sldNum" sz="quarter" idx="10"/>
          </p:nvPr>
        </p:nvSpPr>
        <p:spPr/>
        <p:txBody>
          <a:bodyPr/>
          <a:lstStyle/>
          <a:p>
            <a:fld id="{726162A1-1B49-4712-9688-292D726C823E}" type="slidenum">
              <a:rPr lang="he-IL" smtClean="0"/>
              <a:t>5</a:t>
            </a:fld>
            <a:endParaRPr lang="he-IL"/>
          </a:p>
        </p:txBody>
      </p:sp>
    </p:spTree>
    <p:extLst>
      <p:ext uri="{BB962C8B-B14F-4D97-AF65-F5344CB8AC3E}">
        <p14:creationId xmlns:p14="http://schemas.microsoft.com/office/powerpoint/2010/main" val="208065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לעזור ולקדם במקרה של מצוקה.</a:t>
            </a:r>
          </a:p>
        </p:txBody>
      </p:sp>
      <p:sp>
        <p:nvSpPr>
          <p:cNvPr id="4" name="מציין מיקום של מספר שקופית 3"/>
          <p:cNvSpPr>
            <a:spLocks noGrp="1"/>
          </p:cNvSpPr>
          <p:nvPr>
            <p:ph type="sldNum" sz="quarter" idx="10"/>
          </p:nvPr>
        </p:nvSpPr>
        <p:spPr/>
        <p:txBody>
          <a:bodyPr/>
          <a:lstStyle/>
          <a:p>
            <a:fld id="{726162A1-1B49-4712-9688-292D726C823E}" type="slidenum">
              <a:rPr lang="he-IL" smtClean="0"/>
              <a:t>6</a:t>
            </a:fld>
            <a:endParaRPr lang="he-IL"/>
          </a:p>
        </p:txBody>
      </p:sp>
    </p:spTree>
    <p:extLst>
      <p:ext uri="{BB962C8B-B14F-4D97-AF65-F5344CB8AC3E}">
        <p14:creationId xmlns:p14="http://schemas.microsoft.com/office/powerpoint/2010/main" val="162959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התייחסות לכך שחסר תרחיש שאומר להם איך</a:t>
            </a:r>
            <a:r>
              <a:rPr lang="he-IL" baseline="0" dirty="0"/>
              <a:t> להתקדם... כרגע רק עבדנו אינטואיטיבי.</a:t>
            </a:r>
            <a:endParaRPr lang="he-IL" dirty="0"/>
          </a:p>
        </p:txBody>
      </p:sp>
      <p:sp>
        <p:nvSpPr>
          <p:cNvPr id="4" name="מציין מיקום של מספר שקופית 3"/>
          <p:cNvSpPr>
            <a:spLocks noGrp="1"/>
          </p:cNvSpPr>
          <p:nvPr>
            <p:ph type="sldNum" sz="quarter" idx="10"/>
          </p:nvPr>
        </p:nvSpPr>
        <p:spPr/>
        <p:txBody>
          <a:bodyPr/>
          <a:lstStyle/>
          <a:p>
            <a:fld id="{726162A1-1B49-4712-9688-292D726C823E}" type="slidenum">
              <a:rPr lang="he-IL" smtClean="0"/>
              <a:t>13</a:t>
            </a:fld>
            <a:endParaRPr lang="he-IL"/>
          </a:p>
        </p:txBody>
      </p:sp>
    </p:spTree>
    <p:extLst>
      <p:ext uri="{BB962C8B-B14F-4D97-AF65-F5344CB8AC3E}">
        <p14:creationId xmlns:p14="http://schemas.microsoft.com/office/powerpoint/2010/main" val="2303534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26162A1-1B49-4712-9688-292D726C823E}" type="slidenum">
              <a:rPr lang="he-IL" smtClean="0"/>
              <a:t>14</a:t>
            </a:fld>
            <a:endParaRPr lang="he-IL"/>
          </a:p>
        </p:txBody>
      </p:sp>
    </p:spTree>
    <p:extLst>
      <p:ext uri="{BB962C8B-B14F-4D97-AF65-F5344CB8AC3E}">
        <p14:creationId xmlns:p14="http://schemas.microsoft.com/office/powerpoint/2010/main" val="392683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a:t>
            </a:r>
            <a:r>
              <a:rPr lang="he-IL" baseline="0" dirty="0"/>
              <a:t> תרגול מילוי שאלון</a:t>
            </a:r>
            <a:endParaRPr lang="he-IL" dirty="0"/>
          </a:p>
        </p:txBody>
      </p:sp>
      <p:sp>
        <p:nvSpPr>
          <p:cNvPr id="4" name="מציין מיקום של מספר שקופית 3"/>
          <p:cNvSpPr>
            <a:spLocks noGrp="1"/>
          </p:cNvSpPr>
          <p:nvPr>
            <p:ph type="sldNum" sz="quarter" idx="10"/>
          </p:nvPr>
        </p:nvSpPr>
        <p:spPr/>
        <p:txBody>
          <a:bodyPr/>
          <a:lstStyle/>
          <a:p>
            <a:fld id="{726162A1-1B49-4712-9688-292D726C823E}" type="slidenum">
              <a:rPr lang="he-IL" smtClean="0"/>
              <a:t>15</a:t>
            </a:fld>
            <a:endParaRPr lang="he-IL"/>
          </a:p>
        </p:txBody>
      </p:sp>
    </p:spTree>
    <p:extLst>
      <p:ext uri="{BB962C8B-B14F-4D97-AF65-F5344CB8AC3E}">
        <p14:creationId xmlns:p14="http://schemas.microsoft.com/office/powerpoint/2010/main" val="339745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תרגול מתן משוב בקבוצה.</a:t>
            </a:r>
          </a:p>
        </p:txBody>
      </p:sp>
      <p:sp>
        <p:nvSpPr>
          <p:cNvPr id="4" name="מציין מיקום של מספר שקופית 3"/>
          <p:cNvSpPr>
            <a:spLocks noGrp="1"/>
          </p:cNvSpPr>
          <p:nvPr>
            <p:ph type="sldNum" sz="quarter" idx="10"/>
          </p:nvPr>
        </p:nvSpPr>
        <p:spPr/>
        <p:txBody>
          <a:bodyPr/>
          <a:lstStyle/>
          <a:p>
            <a:fld id="{726162A1-1B49-4712-9688-292D726C823E}" type="slidenum">
              <a:rPr lang="he-IL" smtClean="0"/>
              <a:t>17</a:t>
            </a:fld>
            <a:endParaRPr lang="he-IL"/>
          </a:p>
        </p:txBody>
      </p:sp>
    </p:spTree>
    <p:extLst>
      <p:ext uri="{BB962C8B-B14F-4D97-AF65-F5344CB8AC3E}">
        <p14:creationId xmlns:p14="http://schemas.microsoft.com/office/powerpoint/2010/main" val="222354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Tx/>
              <a:buChar char="-"/>
            </a:pPr>
            <a:r>
              <a:rPr lang="he-IL" dirty="0"/>
              <a:t>מאמן</a:t>
            </a:r>
          </a:p>
          <a:p>
            <a:pPr marL="171450" indent="-171450">
              <a:buFontTx/>
              <a:buChar char="-"/>
            </a:pPr>
            <a:r>
              <a:rPr lang="he-IL" dirty="0"/>
              <a:t>פלטפורמה</a:t>
            </a:r>
            <a:r>
              <a:rPr lang="he-IL" baseline="0" dirty="0"/>
              <a:t> ללמידה</a:t>
            </a:r>
          </a:p>
          <a:p>
            <a:pPr marL="171450" indent="-171450">
              <a:buFontTx/>
              <a:buChar char="-"/>
            </a:pPr>
            <a:r>
              <a:rPr lang="he-IL" baseline="0" dirty="0"/>
              <a:t>מעורר את הקונפליקט</a:t>
            </a:r>
          </a:p>
          <a:p>
            <a:pPr marL="171450" indent="-171450">
              <a:buFontTx/>
              <a:buChar char="-"/>
            </a:pPr>
            <a:r>
              <a:rPr lang="he-IL" baseline="0" dirty="0" err="1"/>
              <a:t>מודלינג</a:t>
            </a:r>
            <a:endParaRPr lang="he-IL" baseline="0" dirty="0"/>
          </a:p>
          <a:p>
            <a:pPr marL="171450" indent="-171450">
              <a:buFontTx/>
              <a:buChar char="-"/>
            </a:pPr>
            <a:r>
              <a:rPr lang="he-IL" baseline="0" dirty="0"/>
              <a:t>משמיע את קולו של האחר שמולו- מעורר אמפטיה, מעלה מודעות ומשנה פרשנויות</a:t>
            </a:r>
          </a:p>
          <a:p>
            <a:pPr marL="171450" indent="-171450">
              <a:buFontTx/>
              <a:buChar char="-"/>
            </a:pPr>
            <a:endParaRPr lang="he-IL" dirty="0"/>
          </a:p>
        </p:txBody>
      </p:sp>
      <p:sp>
        <p:nvSpPr>
          <p:cNvPr id="4" name="מציין מיקום של מספר שקופית 3"/>
          <p:cNvSpPr>
            <a:spLocks noGrp="1"/>
          </p:cNvSpPr>
          <p:nvPr>
            <p:ph type="sldNum" sz="quarter" idx="10"/>
          </p:nvPr>
        </p:nvSpPr>
        <p:spPr/>
        <p:txBody>
          <a:bodyPr/>
          <a:lstStyle/>
          <a:p>
            <a:fld id="{726162A1-1B49-4712-9688-292D726C823E}" type="slidenum">
              <a:rPr lang="he-IL" smtClean="0"/>
              <a:t>20</a:t>
            </a:fld>
            <a:endParaRPr lang="he-IL"/>
          </a:p>
        </p:txBody>
      </p:sp>
    </p:spTree>
    <p:extLst>
      <p:ext uri="{BB962C8B-B14F-4D97-AF65-F5344CB8AC3E}">
        <p14:creationId xmlns:p14="http://schemas.microsoft.com/office/powerpoint/2010/main" val="315375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18497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r">
              <a:defRPr sz="2400" b="0"/>
            </a:lvl1pPr>
          </a:lstStyle>
          <a:p>
            <a:r>
              <a:rPr lang="he-IL"/>
              <a:t>לחץ כדי לערוך סגנון כותרת של תבנית בסיס</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410862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r">
              <a:defRPr sz="4200" b="1"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379587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he-IL"/>
              <a:t>לחץ כדי לערוך סגנון כותרת של תבנית בסיס</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he-IL"/>
              <a:t>לחץ כדי לערוך סגנונות טקסט של תבנית בסיס</a:t>
            </a:r>
          </a:p>
        </p:txBody>
      </p:sp>
      <p:sp>
        <p:nvSpPr>
          <p:cNvPr id="2" name="Date Placeholder 1"/>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3759547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1338735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982211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1C905B3-2300-4E9D-8097-D878A6B60E8A}"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5" name="Footer Placeholder 4"/>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457986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4CE1101A-AD7A-4CC8-BDF4-7BA408D0E5CA}"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5" name="Footer Placeholder 4"/>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4098468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2602408-7ED7-422D-978A-FA16642B5B7D}"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5" name="Footer Placeholder 4"/>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3603943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596BD74-A013-4532-A117-713C5B969DB7}"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Footer Placeholder 5"/>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7" name="Slide Number Placeholder 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2722774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A80B780-55E0-4C62-8939-DF39861F6313}"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8" name="Footer Placeholder 7"/>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9" name="Slide Number Placeholder 8"/>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126665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3110178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AC5D9949-E8D1-45A9-A3F5-DAFFF4DDE6E1}"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4" name="Footer Placeholder 3"/>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5" name="Slide Number Placeholder 4"/>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1464714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6F8FA5B-3C41-4031-B346-BFB0263721A8}"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3" name="Footer Placeholder 2"/>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4" name="Slide Number Placeholder 3"/>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693865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r">
              <a:defRPr sz="2000" b="1"/>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2225725-4244-4988-B3CE-E3703BC36F62}"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Footer Placeholder 5"/>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7" name="Slide Number Placeholder 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902657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r">
              <a:defRPr sz="2400" b="0"/>
            </a:lvl1pPr>
          </a:lstStyle>
          <a:p>
            <a:r>
              <a:rPr lang="he-IL"/>
              <a:t>לחץ כדי לערוך סגנון כותרת של תבנית בסיס</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3885810" y="6041362"/>
            <a:ext cx="976879" cy="365125"/>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D45F166-FD3F-456F-AB06-196B759EFDF4}"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Footer Placeholder 5"/>
          <p:cNvSpPr>
            <a:spLocks noGrp="1"/>
          </p:cNvSpPr>
          <p:nvPr>
            <p:ph type="ftr" sz="quarter" idx="11"/>
          </p:nvPr>
        </p:nvSpPr>
        <p:spPr>
          <a:xfrm>
            <a:off x="590396" y="6041362"/>
            <a:ext cx="3295413" cy="365125"/>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7" name="Slide Number Placeholder 6"/>
          <p:cNvSpPr>
            <a:spLocks noGrp="1"/>
          </p:cNvSpPr>
          <p:nvPr>
            <p:ph type="sldNum" sz="quarter" idx="12"/>
          </p:nvPr>
        </p:nvSpPr>
        <p:spPr>
          <a:xfrm>
            <a:off x="4862689" y="5915888"/>
            <a:ext cx="1062155" cy="490599"/>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314506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r">
              <a:defRPr sz="2400" b="0"/>
            </a:lvl1pPr>
          </a:lstStyle>
          <a:p>
            <a:r>
              <a:rPr lang="he-IL"/>
              <a:t>לחץ כדי לערוך סגנון כותרת של תבנית בסיס</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CBE36390-7E3C-4CE0-8DF9-A7C73AFBFB16}"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Footer Placeholder 5"/>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7" name="Slide Number Placeholder 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4215506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r">
              <a:defRPr sz="4200" b="1"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1568B0B-C73A-4BF9-8A04-AF98972B723B}"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5" name="Footer Placeholder 4"/>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94122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he-IL"/>
              <a:t>לחץ כדי לערוך סגנון כותרת של תבנית בסיס</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he-IL"/>
              <a:t>ערוך סגנונות טקסט של תבנית בסיס</a:t>
            </a:r>
          </a:p>
        </p:txBody>
      </p:sp>
      <p:sp>
        <p:nvSpPr>
          <p:cNvPr id="2" name="Date Placeholder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A589AE22-5373-4688-A03B-CC4B7933295B}"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3" name="Footer Placeholder 2"/>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4" name="Slide Number Placeholder 3"/>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4041434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9C1054D7-3FA1-4575-828D-EF2E522D9C00}"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5" name="Footer Placeholder 4"/>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3869542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A9F9E67B-5273-4A00-9593-3330D82F4F8D}"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5" name="Footer Placeholder 4"/>
          <p:cNvSpPr>
            <a:spLocks noGrp="1"/>
          </p:cNvSpPr>
          <p:nvPr>
            <p:ph type="ftr"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206388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190935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290686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275467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360946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43008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r">
              <a:defRPr sz="2000" b="1"/>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77E9948-912E-4618-BCEE-1CFD81C1AAB2}" type="datetimeFigureOut">
              <a:rPr lang="he-IL" smtClean="0"/>
              <a:t>כ"ג/ניסן/תשפ"ד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129214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r">
              <a:defRPr sz="2400" b="0"/>
            </a:lvl1pPr>
          </a:lstStyle>
          <a:p>
            <a:r>
              <a:rPr lang="he-IL"/>
              <a:t>לחץ כדי לערוך סגנון כותרת של תבנית בסיס</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3885810" y="6041362"/>
            <a:ext cx="976879" cy="365125"/>
          </a:xfrm>
        </p:spPr>
        <p:txBody>
          <a:bodyPr/>
          <a:lstStyle/>
          <a:p>
            <a:fld id="{A77E9948-912E-4618-BCEE-1CFD81C1AAB2}" type="datetimeFigureOut">
              <a:rPr lang="he-IL" smtClean="0"/>
              <a:t>כ"ג/ניסן/תשפ"ד</a:t>
            </a:fld>
            <a:endParaRPr lang="he-IL"/>
          </a:p>
        </p:txBody>
      </p:sp>
      <p:sp>
        <p:nvSpPr>
          <p:cNvPr id="6" name="Footer Placeholder 5"/>
          <p:cNvSpPr>
            <a:spLocks noGrp="1"/>
          </p:cNvSpPr>
          <p:nvPr>
            <p:ph type="ftr" sz="quarter" idx="11"/>
          </p:nvPr>
        </p:nvSpPr>
        <p:spPr>
          <a:xfrm>
            <a:off x="590396" y="6041362"/>
            <a:ext cx="3295413" cy="365125"/>
          </a:xfrm>
        </p:spPr>
        <p:txBody>
          <a:bodyPr/>
          <a:lstStyle/>
          <a:p>
            <a:endParaRPr lang="he-IL"/>
          </a:p>
        </p:txBody>
      </p:sp>
      <p:sp>
        <p:nvSpPr>
          <p:cNvPr id="7" name="Slide Number Placeholder 6"/>
          <p:cNvSpPr>
            <a:spLocks noGrp="1"/>
          </p:cNvSpPr>
          <p:nvPr>
            <p:ph type="sldNum" sz="quarter" idx="12"/>
          </p:nvPr>
        </p:nvSpPr>
        <p:spPr>
          <a:xfrm>
            <a:off x="4862689" y="5915888"/>
            <a:ext cx="1062155" cy="490599"/>
          </a:xfrm>
        </p:spPr>
        <p:txBody>
          <a:bodyPr/>
          <a:lstStyle/>
          <a:p>
            <a:fld id="{EA532BC8-1029-4412-923A-12657A478ABF}" type="slidenum">
              <a:rPr lang="he-IL" smtClean="0"/>
              <a:t>‹#›</a:t>
            </a:fld>
            <a:endParaRPr lang="he-IL"/>
          </a:p>
        </p:txBody>
      </p:sp>
    </p:spTree>
    <p:extLst>
      <p:ext uri="{BB962C8B-B14F-4D97-AF65-F5344CB8AC3E}">
        <p14:creationId xmlns:p14="http://schemas.microsoft.com/office/powerpoint/2010/main" val="369208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r">
              <a:defRPr sz="900">
                <a:solidFill>
                  <a:schemeClr val="tx1"/>
                </a:solidFill>
              </a:defRPr>
            </a:lvl1pPr>
          </a:lstStyle>
          <a:p>
            <a:endParaRPr lang="he-IL"/>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A77E9948-912E-4618-BCEE-1CFD81C1AAB2}" type="datetimeFigureOut">
              <a:rPr lang="he-IL" smtClean="0"/>
              <a:t>כ"ג/ניסן/תשפ"ד</a:t>
            </a:fld>
            <a:endParaRPr lang="he-IL"/>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EA532BC8-1029-4412-923A-12657A478ABF}" type="slidenum">
              <a:rPr lang="he-IL" smtClean="0"/>
              <a:t>‹#›</a:t>
            </a:fld>
            <a:endParaRPr lang="he-IL"/>
          </a:p>
        </p:txBody>
      </p:sp>
    </p:spTree>
    <p:extLst>
      <p:ext uri="{BB962C8B-B14F-4D97-AF65-F5344CB8AC3E}">
        <p14:creationId xmlns:p14="http://schemas.microsoft.com/office/powerpoint/2010/main" val="2768044400"/>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Lst>
  <p:txStyles>
    <p:titleStyle>
      <a:lvl1pPr algn="r" defTabSz="457200" rtl="1" eaLnBrk="1" latinLnBrk="0" hangingPunct="1">
        <a:spcBef>
          <a:spcPct val="0"/>
        </a:spcBef>
        <a:buNone/>
        <a:defRPr sz="4000" b="1" kern="1200">
          <a:solidFill>
            <a:srgbClr val="FEFEFE"/>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r">
              <a:defRPr sz="900">
                <a:solidFill>
                  <a:schemeClr val="tx1"/>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64AC91B-76EC-4B4D-A3BE-272D4E25B971}" type="datetime8">
              <a:rPr kumimoji="0" lang="he-IL" sz="900" b="0" i="0" u="none" strike="noStrike" kern="1200" cap="none" spc="0" normalizeH="0" baseline="0" noProof="0" smtClean="0">
                <a:ln>
                  <a:noFill/>
                </a:ln>
                <a:solidFill>
                  <a:prstClr val="white"/>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01 מאי 24</a:t>
            </a:fld>
            <a:endParaRPr kumimoji="0" lang="he-IL" sz="9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B729754-6CF2-4778-9B3E-CF6BA05FB7D0}" type="slidenum">
              <a:rPr kumimoji="0" lang="he-IL" sz="2000" b="0" i="0" u="none" strike="noStrike" kern="1200" cap="none" spc="0" normalizeH="0" baseline="0" noProof="0" smtClean="0">
                <a:ln>
                  <a:noFill/>
                </a:ln>
                <a:solidFill>
                  <a:srgbClr val="94B6D2"/>
                </a:solidFill>
                <a:effectLst/>
                <a:uLnTx/>
                <a:uFillTx/>
                <a:latin typeface="Century Gothic" panose="020B0502020202020204"/>
                <a:ea typeface="+mn-ea"/>
                <a:cs typeface="Gisha" panose="020B0502040204020203"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2000" b="0" i="0" u="none" strike="noStrike" kern="1200" cap="none" spc="0" normalizeH="0" baseline="0" noProof="0">
              <a:ln>
                <a:noFill/>
              </a:ln>
              <a:solidFill>
                <a:srgbClr val="94B6D2"/>
              </a:solidFill>
              <a:effectLst/>
              <a:uLnTx/>
              <a:uFillTx/>
              <a:latin typeface="Century Gothic" panose="020B0502020202020204"/>
              <a:ea typeface="+mn-ea"/>
              <a:cs typeface="Gisha" panose="020B0502040204020203" pitchFamily="34" charset="-79"/>
            </a:endParaRPr>
          </a:p>
        </p:txBody>
      </p:sp>
    </p:spTree>
    <p:extLst>
      <p:ext uri="{BB962C8B-B14F-4D97-AF65-F5344CB8AC3E}">
        <p14:creationId xmlns:p14="http://schemas.microsoft.com/office/powerpoint/2010/main" val="2067618210"/>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Lst>
  <p:hf sldNum="0" hdr="0" ftr="0" dt="0"/>
  <p:txStyles>
    <p:titleStyle>
      <a:lvl1pPr algn="r" defTabSz="457200" rtl="1" eaLnBrk="1" latinLnBrk="0" hangingPunct="1">
        <a:spcBef>
          <a:spcPct val="0"/>
        </a:spcBef>
        <a:buNone/>
        <a:defRPr sz="4000" b="1" kern="1200">
          <a:solidFill>
            <a:srgbClr val="FEFEFE"/>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10001" y="251800"/>
            <a:ext cx="10572000" cy="3402559"/>
          </a:xfrm>
        </p:spPr>
        <p:txBody>
          <a:bodyPr>
            <a:normAutofit/>
          </a:bodyPr>
          <a:lstStyle/>
          <a:p>
            <a:pPr algn="ctr"/>
            <a:r>
              <a:rPr lang="he-IL" dirty="0"/>
              <a:t>מפגש הכשרה לשחקניות/ים </a:t>
            </a:r>
            <a:br>
              <a:rPr lang="he-IL" dirty="0"/>
            </a:br>
            <a:r>
              <a:rPr lang="he-IL" dirty="0"/>
              <a:t>בסדנאות סימולציה-</a:t>
            </a:r>
            <a:br>
              <a:rPr lang="he-IL" dirty="0"/>
            </a:br>
            <a:r>
              <a:rPr lang="he-IL" sz="4000" dirty="0"/>
              <a:t>התוכנית הארצית למרכזי סימולציה</a:t>
            </a:r>
            <a:br>
              <a:rPr lang="he-IL" sz="4000" dirty="0"/>
            </a:br>
            <a:r>
              <a:rPr lang="he-IL" sz="4000" dirty="0" err="1"/>
              <a:t>מופ"ת</a:t>
            </a:r>
            <a:endParaRPr lang="he-IL" sz="4000" dirty="0"/>
          </a:p>
        </p:txBody>
      </p:sp>
      <p:sp>
        <p:nvSpPr>
          <p:cNvPr id="3" name="כותרת משנה 2"/>
          <p:cNvSpPr>
            <a:spLocks noGrp="1"/>
          </p:cNvSpPr>
          <p:nvPr>
            <p:ph type="subTitle" idx="1"/>
          </p:nvPr>
        </p:nvSpPr>
        <p:spPr>
          <a:xfrm>
            <a:off x="3918651" y="4032629"/>
            <a:ext cx="4170218" cy="434974"/>
          </a:xfrm>
        </p:spPr>
        <p:txBody>
          <a:bodyPr>
            <a:noAutofit/>
          </a:bodyPr>
          <a:lstStyle/>
          <a:p>
            <a:r>
              <a:rPr lang="he-IL" sz="2400" b="1" dirty="0"/>
              <a:t>כ"ט בטבת תשע"ט  6.1.19 </a:t>
            </a:r>
          </a:p>
        </p:txBody>
      </p:sp>
      <p:pic>
        <p:nvPicPr>
          <p:cNvPr id="4" name="Picture 8" descr="תוצאת תמונה עבור לוגו מופת"/>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991" y="5321213"/>
            <a:ext cx="1695054" cy="7203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תוצאת תמונה עבור לוגו משרד החינוך"/>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3760" y="5031290"/>
            <a:ext cx="678872" cy="839491"/>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משנה 2"/>
          <p:cNvSpPr txBox="1">
            <a:spLocks/>
          </p:cNvSpPr>
          <p:nvPr/>
        </p:nvSpPr>
        <p:spPr>
          <a:xfrm>
            <a:off x="4994555" y="5870781"/>
            <a:ext cx="2619212" cy="1130813"/>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r" defTabSz="457200" rtl="1"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1"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algn="ctr">
              <a:spcAft>
                <a:spcPts val="0"/>
              </a:spcAft>
            </a:pPr>
            <a:r>
              <a:rPr lang="he-IL" sz="1400" b="1" dirty="0">
                <a:latin typeface="David" panose="020E0502060401010101" pitchFamily="34" charset="-79"/>
                <a:cs typeface="David" panose="020E0502060401010101" pitchFamily="34" charset="-79"/>
              </a:rPr>
              <a:t>מדינת ישראל</a:t>
            </a:r>
            <a:endParaRPr lang="en-US" sz="1400" dirty="0">
              <a:latin typeface="David" panose="020E0502060401010101" pitchFamily="34" charset="-79"/>
              <a:cs typeface="David" panose="020E0502060401010101" pitchFamily="34" charset="-79"/>
            </a:endParaRPr>
          </a:p>
          <a:p>
            <a:pPr algn="ctr">
              <a:spcAft>
                <a:spcPts val="0"/>
              </a:spcAft>
            </a:pPr>
            <a:r>
              <a:rPr lang="he-IL" sz="1400" b="1" dirty="0">
                <a:latin typeface="David" panose="020E0502060401010101" pitchFamily="34" charset="-79"/>
                <a:cs typeface="David" panose="020E0502060401010101" pitchFamily="34" charset="-79"/>
              </a:rPr>
              <a:t>משרד החינוך</a:t>
            </a:r>
            <a:endParaRPr lang="en-US" sz="1400" dirty="0">
              <a:latin typeface="David" panose="020E0502060401010101" pitchFamily="34" charset="-79"/>
              <a:cs typeface="David" panose="020E0502060401010101" pitchFamily="34" charset="-79"/>
            </a:endParaRPr>
          </a:p>
          <a:p>
            <a:pPr algn="ctr">
              <a:spcAft>
                <a:spcPts val="0"/>
              </a:spcAft>
            </a:pPr>
            <a:r>
              <a:rPr lang="he-IL" sz="1400" b="1" dirty="0">
                <a:latin typeface="David" panose="020E0502060401010101" pitchFamily="34" charset="-79"/>
                <a:cs typeface="David" panose="020E0502060401010101" pitchFamily="34" charset="-79"/>
              </a:rPr>
              <a:t>מינהל עובדי הוראה </a:t>
            </a:r>
            <a:endParaRPr lang="en-US" sz="1400" dirty="0">
              <a:latin typeface="David" panose="020E0502060401010101" pitchFamily="34" charset="-79"/>
              <a:cs typeface="David" panose="020E0502060401010101" pitchFamily="34" charset="-79"/>
            </a:endParaRPr>
          </a:p>
          <a:p>
            <a:endParaRPr lang="he-IL" sz="1400" dirty="0"/>
          </a:p>
        </p:txBody>
      </p:sp>
      <p:pic>
        <p:nvPicPr>
          <p:cNvPr id="7" name="תמונה 6" descr="C:\Users\galin\Downloads\מרכזי סימולציות .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4327" y="5209309"/>
            <a:ext cx="1329189" cy="944176"/>
          </a:xfrm>
          <a:prstGeom prst="rect">
            <a:avLst/>
          </a:prstGeom>
          <a:noFill/>
          <a:ln>
            <a:noFill/>
          </a:ln>
        </p:spPr>
      </p:pic>
    </p:spTree>
    <p:extLst>
      <p:ext uri="{BB962C8B-B14F-4D97-AF65-F5344CB8AC3E}">
        <p14:creationId xmlns:p14="http://schemas.microsoft.com/office/powerpoint/2010/main" val="424720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רקע על הדמויות</a:t>
            </a:r>
          </a:p>
        </p:txBody>
      </p:sp>
      <p:sp>
        <p:nvSpPr>
          <p:cNvPr id="3" name="מציין מיקום תוכן 2"/>
          <p:cNvSpPr>
            <a:spLocks noGrp="1"/>
          </p:cNvSpPr>
          <p:nvPr>
            <p:ph idx="1"/>
          </p:nvPr>
        </p:nvSpPr>
        <p:spPr>
          <a:xfrm>
            <a:off x="818712" y="2222287"/>
            <a:ext cx="11049438" cy="4407113"/>
          </a:xfrm>
        </p:spPr>
        <p:txBody>
          <a:bodyPr>
            <a:normAutofit/>
          </a:bodyPr>
          <a:lstStyle/>
          <a:p>
            <a:pPr marL="0" indent="0">
              <a:buNone/>
            </a:pPr>
            <a:r>
              <a:rPr lang="he-IL" sz="2400" dirty="0">
                <a:latin typeface="Tahoma" panose="020B0604030504040204" pitchFamily="34" charset="0"/>
                <a:ea typeface="Tahoma" panose="020B0604030504040204" pitchFamily="34" charset="0"/>
                <a:cs typeface="Tahoma" panose="020B0604030504040204" pitchFamily="34" charset="0"/>
              </a:rPr>
              <a:t>אתם תלמידים בכתה ט' שנכנסים כעת לשיעור השלישי במערכת השעות של היום. כרגע הסתיימה ההפסקה. </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2400" u="sng" dirty="0">
                <a:latin typeface="Tahoma" panose="020B0604030504040204" pitchFamily="34" charset="0"/>
                <a:ea typeface="Tahoma" panose="020B0604030504040204" pitchFamily="34" charset="0"/>
                <a:cs typeface="Tahoma" panose="020B0604030504040204" pitchFamily="34" charset="0"/>
              </a:rPr>
              <a:t>רותם-</a:t>
            </a:r>
            <a:r>
              <a:rPr lang="he-IL" sz="2400" dirty="0">
                <a:latin typeface="Tahoma" panose="020B0604030504040204" pitchFamily="34" charset="0"/>
                <a:ea typeface="Tahoma" panose="020B0604030504040204" pitchFamily="34" charset="0"/>
                <a:cs typeface="Tahoma" panose="020B0604030504040204" pitchFamily="34" charset="0"/>
              </a:rPr>
              <a:t> תלמידה שקטה, מופנמת, יושבת בכתה ומחכה לתחילת השיעור. היא לא נוהגת לצאת להפסקה מאחר והיא חשה לא מוגנת בחצר בית הספר וסובלת מהצקות. רותם הייתה רוצה ללמוד ולהשתתף בשיעור אך היא מתקשה בכך מאחר והיא חשה חוסר בטחון וחוסר מוגנות.</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2400" dirty="0">
                <a:latin typeface="Tahoma" panose="020B0604030504040204" pitchFamily="34" charset="0"/>
                <a:ea typeface="Tahoma" panose="020B0604030504040204" pitchFamily="34" charset="0"/>
                <a:cs typeface="Tahoma" panose="020B0604030504040204" pitchFamily="34" charset="0"/>
              </a:rPr>
              <a:t>ככל שהמורה נותנת לרותם תחושה של בטחון ומוגנות- רותם תהיה מסוגלת להשתתף יותר ותרגיש נינוחה יותר בכתה. ככל שהמורה תתעלם מההצקות – החשש של רותם יגבר והיא תשקע לתוך עצמה.</a:t>
            </a: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he-IL" dirty="0"/>
          </a:p>
        </p:txBody>
      </p:sp>
    </p:spTree>
    <p:extLst>
      <p:ext uri="{BB962C8B-B14F-4D97-AF65-F5344CB8AC3E}">
        <p14:creationId xmlns:p14="http://schemas.microsoft.com/office/powerpoint/2010/main" val="74357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רקע על הדמויות- המשך</a:t>
            </a:r>
          </a:p>
        </p:txBody>
      </p:sp>
      <p:sp>
        <p:nvSpPr>
          <p:cNvPr id="3" name="מציין מיקום תוכן 2"/>
          <p:cNvSpPr>
            <a:spLocks noGrp="1"/>
          </p:cNvSpPr>
          <p:nvPr>
            <p:ph idx="1"/>
          </p:nvPr>
        </p:nvSpPr>
        <p:spPr>
          <a:xfrm>
            <a:off x="342900" y="1943101"/>
            <a:ext cx="11506200" cy="4743450"/>
          </a:xfrm>
        </p:spPr>
        <p:txBody>
          <a:bodyPr>
            <a:normAutofit/>
          </a:bodyPr>
          <a:lstStyle/>
          <a:p>
            <a:pPr marL="0" indent="0">
              <a:buNone/>
            </a:pPr>
            <a:r>
              <a:rPr lang="he-IL" sz="2800" u="sng" dirty="0">
                <a:latin typeface="Tahoma" panose="020B0604030504040204" pitchFamily="34" charset="0"/>
                <a:ea typeface="Tahoma" panose="020B0604030504040204" pitchFamily="34" charset="0"/>
                <a:cs typeface="Tahoma" panose="020B0604030504040204" pitchFamily="34" charset="0"/>
              </a:rPr>
              <a:t>שקד ואביב-</a:t>
            </a:r>
            <a:r>
              <a:rPr lang="he-IL" sz="2800" dirty="0">
                <a:latin typeface="Tahoma" panose="020B0604030504040204" pitchFamily="34" charset="0"/>
                <a:ea typeface="Tahoma" panose="020B0604030504040204" pitchFamily="34" charset="0"/>
                <a:cs typeface="Tahoma" panose="020B0604030504040204" pitchFamily="34" charset="0"/>
              </a:rPr>
              <a:t> אתם מובילים את הכתה מבחינה חברתית. נהנים לפעמים להיות חזקים על חשבון חלשים מכם ולסמן קורבן על ידי הצקה. אתם נכנסים לכתה אחרי שהמורה כבר מנסה להתחיל את השיעור, תוך שאתם מתעסקים בניידים, צוחקים, נינוחים מאד וזורקים הערות ואמירות מציקות לכיוונה של רותם שלא קמה </a:t>
            </a:r>
            <a:r>
              <a:rPr lang="he-IL" sz="2800" dirty="0" err="1">
                <a:latin typeface="Tahoma" panose="020B0604030504040204" pitchFamily="34" charset="0"/>
                <a:ea typeface="Tahoma" panose="020B0604030504040204" pitchFamily="34" charset="0"/>
                <a:cs typeface="Tahoma" panose="020B0604030504040204" pitchFamily="34" charset="0"/>
              </a:rPr>
              <a:t>מהכסא</a:t>
            </a:r>
            <a:r>
              <a:rPr lang="he-IL" sz="2800" dirty="0">
                <a:latin typeface="Tahoma" panose="020B0604030504040204" pitchFamily="34" charset="0"/>
                <a:ea typeface="Tahoma" panose="020B0604030504040204" pitchFamily="34" charset="0"/>
                <a:cs typeface="Tahoma" panose="020B0604030504040204" pitchFamily="34" charset="0"/>
              </a:rPr>
              <a:t> כל ההפסקה.</a:t>
            </a:r>
            <a:endParaRPr lang="en-US" sz="2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2800" dirty="0">
                <a:latin typeface="Tahoma" panose="020B0604030504040204" pitchFamily="34" charset="0"/>
                <a:ea typeface="Tahoma" panose="020B0604030504040204" pitchFamily="34" charset="0"/>
                <a:cs typeface="Tahoma" panose="020B0604030504040204" pitchFamily="34" charset="0"/>
              </a:rPr>
              <a:t>כשהמורה מבקשת מכם להצטרף לשיעור, אתם מתיישבים אך לא ממש קשובים. ממשיכים לצחוק ביניכם ולהכניס כל הזמן עקיצות לכיוונה של רותם.</a:t>
            </a: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he-IL" dirty="0"/>
          </a:p>
        </p:txBody>
      </p:sp>
    </p:spTree>
    <p:extLst>
      <p:ext uri="{BB962C8B-B14F-4D97-AF65-F5344CB8AC3E}">
        <p14:creationId xmlns:p14="http://schemas.microsoft.com/office/powerpoint/2010/main" val="364373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רקע על הדמויות- המשך</a:t>
            </a:r>
          </a:p>
        </p:txBody>
      </p:sp>
      <p:sp>
        <p:nvSpPr>
          <p:cNvPr id="3" name="מציין מיקום תוכן 2"/>
          <p:cNvSpPr>
            <a:spLocks noGrp="1"/>
          </p:cNvSpPr>
          <p:nvPr>
            <p:ph idx="1"/>
          </p:nvPr>
        </p:nvSpPr>
        <p:spPr>
          <a:xfrm>
            <a:off x="342900" y="1943101"/>
            <a:ext cx="11506200" cy="4743450"/>
          </a:xfrm>
        </p:spPr>
        <p:txBody>
          <a:bodyPr>
            <a:normAutofit/>
          </a:bodyPr>
          <a:lstStyle/>
          <a:p>
            <a:pPr marL="0" indent="0">
              <a:buNone/>
            </a:pPr>
            <a:endParaRPr lang="he-IL" sz="2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2800" dirty="0">
                <a:latin typeface="Tahoma" panose="020B0604030504040204" pitchFamily="34" charset="0"/>
                <a:ea typeface="Tahoma" panose="020B0604030504040204" pitchFamily="34" charset="0"/>
                <a:cs typeface="Tahoma" panose="020B0604030504040204" pitchFamily="34" charset="0"/>
              </a:rPr>
              <a:t>ככל שהמורה תהיה בהימנעות מהתמודדות אתכם – אתם תמשיכו במעשיכם.</a:t>
            </a:r>
            <a:endParaRPr lang="en-US" sz="2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2800" dirty="0">
                <a:latin typeface="Tahoma" panose="020B0604030504040204" pitchFamily="34" charset="0"/>
                <a:ea typeface="Tahoma" panose="020B0604030504040204" pitchFamily="34" charset="0"/>
                <a:cs typeface="Tahoma" panose="020B0604030504040204" pitchFamily="34" charset="0"/>
              </a:rPr>
              <a:t>ככל שהמורה תהיה תוקפנית כלפיכם – אתם מגבירים ומסלימים את ההתנהגות. יכולים לומר שאין לכם כוח ללמוד עכשיו ושהחומר משעמם... ההתנהגות התוקפנית שלכם כלפי רותם גם היא תגבר.</a:t>
            </a:r>
            <a:endParaRPr lang="en-US" sz="2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2800" dirty="0">
                <a:latin typeface="Tahoma" panose="020B0604030504040204" pitchFamily="34" charset="0"/>
                <a:ea typeface="Tahoma" panose="020B0604030504040204" pitchFamily="34" charset="0"/>
                <a:cs typeface="Tahoma" panose="020B0604030504040204" pitchFamily="34" charset="0"/>
              </a:rPr>
              <a:t>ככל שהמורה תצליח לשים לכם גבולות להתנהגות שלכם כלפי רותם בצורה אסרטיבית, תוך שהיא נותנת לכם תחושה שחשוב לה שתהיו מעורבים בלמידה- אתם נרתמים יותר ללמידה ומרפים מרותם.</a:t>
            </a: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he-IL" dirty="0"/>
          </a:p>
        </p:txBody>
      </p:sp>
    </p:spTree>
    <p:extLst>
      <p:ext uri="{BB962C8B-B14F-4D97-AF65-F5344CB8AC3E}">
        <p14:creationId xmlns:p14="http://schemas.microsoft.com/office/powerpoint/2010/main" val="70812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Tahoma" panose="020B0604030504040204" pitchFamily="34" charset="0"/>
                <a:ea typeface="Tahoma" panose="020B0604030504040204" pitchFamily="34" charset="0"/>
                <a:cs typeface="Tahoma" panose="020B0604030504040204" pitchFamily="34" charset="0"/>
              </a:rPr>
              <a:t>שאלות תוך כדי סימולציה ואחריה </a:t>
            </a:r>
            <a:endParaRPr lang="he-IL" dirty="0"/>
          </a:p>
        </p:txBody>
      </p:sp>
      <p:sp>
        <p:nvSpPr>
          <p:cNvPr id="3" name="מציין מיקום תוכן 2"/>
          <p:cNvSpPr>
            <a:spLocks noGrp="1"/>
          </p:cNvSpPr>
          <p:nvPr>
            <p:ph idx="1"/>
          </p:nvPr>
        </p:nvSpPr>
        <p:spPr>
          <a:xfrm>
            <a:off x="380562" y="2228851"/>
            <a:ext cx="11239938" cy="4487198"/>
          </a:xfrm>
        </p:spPr>
        <p:txBody>
          <a:bodyPr>
            <a:normAutofit lnSpcReduction="10000"/>
          </a:bodyPr>
          <a:lstStyle/>
          <a:p>
            <a:pPr marL="0" indent="0">
              <a:buNone/>
            </a:pPr>
            <a:r>
              <a:rPr lang="he-IL" sz="2800" b="1" dirty="0">
                <a:latin typeface="Tahoma" panose="020B0604030504040204" pitchFamily="34" charset="0"/>
                <a:ea typeface="Tahoma" panose="020B0604030504040204" pitchFamily="34" charset="0"/>
                <a:cs typeface="Tahoma" panose="020B0604030504040204" pitchFamily="34" charset="0"/>
              </a:rPr>
              <a:t>במהלך הסימולציה:</a:t>
            </a:r>
          </a:p>
          <a:p>
            <a:r>
              <a:rPr lang="he-IL" sz="2800" dirty="0">
                <a:latin typeface="Tahoma" panose="020B0604030504040204" pitchFamily="34" charset="0"/>
                <a:ea typeface="Tahoma" panose="020B0604030504040204" pitchFamily="34" charset="0"/>
                <a:cs typeface="Tahoma" panose="020B0604030504040204" pitchFamily="34" charset="0"/>
              </a:rPr>
              <a:t>מה המתנסה עושה? אומרת?</a:t>
            </a:r>
          </a:p>
          <a:p>
            <a:r>
              <a:rPr lang="he-IL" sz="2800" dirty="0">
                <a:latin typeface="Tahoma" panose="020B0604030504040204" pitchFamily="34" charset="0"/>
                <a:ea typeface="Tahoma" panose="020B0604030504040204" pitchFamily="34" charset="0"/>
                <a:cs typeface="Tahoma" panose="020B0604030504040204" pitchFamily="34" charset="0"/>
              </a:rPr>
              <a:t>מה זה מעורר בי [כדמות]?</a:t>
            </a:r>
          </a:p>
          <a:p>
            <a:r>
              <a:rPr lang="he-IL" sz="2800" dirty="0">
                <a:latin typeface="Tahoma" panose="020B0604030504040204" pitchFamily="34" charset="0"/>
                <a:ea typeface="Tahoma" panose="020B0604030504040204" pitchFamily="34" charset="0"/>
                <a:cs typeface="Tahoma" panose="020B0604030504040204" pitchFamily="34" charset="0"/>
              </a:rPr>
              <a:t>איך זה גורם לי להגיב [כדמות ובהתאם לתרחיש]?</a:t>
            </a:r>
          </a:p>
          <a:p>
            <a:pPr marL="0" indent="0">
              <a:buNone/>
            </a:pPr>
            <a:r>
              <a:rPr lang="he-IL" sz="2800" b="1" dirty="0">
                <a:latin typeface="Tahoma" panose="020B0604030504040204" pitchFamily="34" charset="0"/>
                <a:ea typeface="Tahoma" panose="020B0604030504040204" pitchFamily="34" charset="0"/>
                <a:cs typeface="Tahoma" panose="020B0604030504040204" pitchFamily="34" charset="0"/>
              </a:rPr>
              <a:t>אחרי הסימולציה כבסיס למשוב:</a:t>
            </a:r>
          </a:p>
          <a:p>
            <a:r>
              <a:rPr lang="he-IL" sz="2800" dirty="0">
                <a:latin typeface="Tahoma" panose="020B0604030504040204" pitchFamily="34" charset="0"/>
                <a:ea typeface="Tahoma" panose="020B0604030504040204" pitchFamily="34" charset="0"/>
                <a:cs typeface="Tahoma" panose="020B0604030504040204" pitchFamily="34" charset="0"/>
              </a:rPr>
              <a:t>איזו התנהלות עזרה לי [אמירה/ מעשה]? מדוע?</a:t>
            </a:r>
          </a:p>
          <a:p>
            <a:r>
              <a:rPr lang="he-IL" sz="2800" dirty="0">
                <a:latin typeface="Tahoma" panose="020B0604030504040204" pitchFamily="34" charset="0"/>
                <a:ea typeface="Tahoma" panose="020B0604030504040204" pitchFamily="34" charset="0"/>
                <a:cs typeface="Tahoma" panose="020B0604030504040204" pitchFamily="34" charset="0"/>
              </a:rPr>
              <a:t>למה עוד הייתי זקוק? האם היה משהו אחר שהמתנסה הייתה עושה שהיה עוזר לי יותר? [מתוך הדמות... בהתאם לתרחיש...]</a:t>
            </a:r>
          </a:p>
          <a:p>
            <a:endParaRPr lang="he-IL" dirty="0"/>
          </a:p>
        </p:txBody>
      </p:sp>
    </p:spTree>
    <p:extLst>
      <p:ext uri="{BB962C8B-B14F-4D97-AF65-F5344CB8AC3E}">
        <p14:creationId xmlns:p14="http://schemas.microsoft.com/office/powerpoint/2010/main" val="184544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סל מיומנויות תקשורת</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104574534"/>
              </p:ext>
            </p:extLst>
          </p:nvPr>
        </p:nvGraphicFramePr>
        <p:xfrm>
          <a:off x="350110" y="2439475"/>
          <a:ext cx="11031888" cy="4038815"/>
        </p:xfrm>
        <a:graphic>
          <a:graphicData uri="http://schemas.openxmlformats.org/drawingml/2006/table">
            <a:tbl>
              <a:tblPr rtl="1" firstRow="1" bandRow="1">
                <a:tableStyleId>{5C22544A-7EE6-4342-B048-85BDC9FD1C3A}</a:tableStyleId>
              </a:tblPr>
              <a:tblGrid>
                <a:gridCol w="3677296">
                  <a:extLst>
                    <a:ext uri="{9D8B030D-6E8A-4147-A177-3AD203B41FA5}">
                      <a16:colId xmlns:a16="http://schemas.microsoft.com/office/drawing/2014/main" val="2402724788"/>
                    </a:ext>
                  </a:extLst>
                </a:gridCol>
                <a:gridCol w="3677296">
                  <a:extLst>
                    <a:ext uri="{9D8B030D-6E8A-4147-A177-3AD203B41FA5}">
                      <a16:colId xmlns:a16="http://schemas.microsoft.com/office/drawing/2014/main" val="3193697901"/>
                    </a:ext>
                  </a:extLst>
                </a:gridCol>
                <a:gridCol w="3677296">
                  <a:extLst>
                    <a:ext uri="{9D8B030D-6E8A-4147-A177-3AD203B41FA5}">
                      <a16:colId xmlns:a16="http://schemas.microsoft.com/office/drawing/2014/main" val="1413482727"/>
                    </a:ext>
                  </a:extLst>
                </a:gridCol>
              </a:tblGrid>
              <a:tr h="807763">
                <a:tc>
                  <a:txBody>
                    <a:bodyPr/>
                    <a:lstStyle/>
                    <a:p>
                      <a:pPr algn="ctr" rtl="1"/>
                      <a:r>
                        <a:rPr lang="he-IL" sz="2400" b="1" dirty="0">
                          <a:solidFill>
                            <a:schemeClr val="bg1"/>
                          </a:solidFill>
                        </a:rPr>
                        <a:t>הקשבה פעילה</a:t>
                      </a:r>
                    </a:p>
                  </a:txBody>
                  <a:tcPr>
                    <a:solidFill>
                      <a:schemeClr val="accent1">
                        <a:lumMod val="20000"/>
                        <a:lumOff val="80000"/>
                      </a:schemeClr>
                    </a:solidFill>
                  </a:tcPr>
                </a:tc>
                <a:tc>
                  <a:txBody>
                    <a:bodyPr/>
                    <a:lstStyle/>
                    <a:p>
                      <a:pPr algn="ctr" rtl="1"/>
                      <a:r>
                        <a:rPr lang="he-IL" sz="2400" b="1" dirty="0">
                          <a:solidFill>
                            <a:schemeClr val="bg1"/>
                          </a:solidFill>
                        </a:rPr>
                        <a:t>הבעת אמפטיה</a:t>
                      </a:r>
                    </a:p>
                  </a:txBody>
                  <a:tcPr>
                    <a:solidFill>
                      <a:schemeClr val="accent1">
                        <a:lumMod val="20000"/>
                        <a:lumOff val="80000"/>
                      </a:schemeClr>
                    </a:solidFill>
                  </a:tcPr>
                </a:tc>
                <a:tc>
                  <a:txBody>
                    <a:bodyPr/>
                    <a:lstStyle/>
                    <a:p>
                      <a:pPr algn="ctr" rtl="1"/>
                      <a:r>
                        <a:rPr lang="he-IL" sz="2400" b="1" dirty="0">
                          <a:solidFill>
                            <a:schemeClr val="bg1"/>
                          </a:solidFill>
                        </a:rPr>
                        <a:t>מתן</a:t>
                      </a:r>
                      <a:r>
                        <a:rPr lang="he-IL" sz="2400" b="1" baseline="0" dirty="0">
                          <a:solidFill>
                            <a:schemeClr val="bg1"/>
                          </a:solidFill>
                        </a:rPr>
                        <a:t> חיזוקים חיוביים</a:t>
                      </a:r>
                      <a:endParaRPr lang="he-IL" sz="2400" b="1" dirty="0">
                        <a:solidFill>
                          <a:schemeClr val="bg1"/>
                        </a:solidFill>
                      </a:endParaRPr>
                    </a:p>
                  </a:txBody>
                  <a:tcPr>
                    <a:solidFill>
                      <a:schemeClr val="accent1">
                        <a:lumMod val="20000"/>
                        <a:lumOff val="80000"/>
                      </a:schemeClr>
                    </a:solidFill>
                  </a:tcPr>
                </a:tc>
                <a:extLst>
                  <a:ext uri="{0D108BD9-81ED-4DB2-BD59-A6C34878D82A}">
                    <a16:rowId xmlns:a16="http://schemas.microsoft.com/office/drawing/2014/main" val="2054591270"/>
                  </a:ext>
                </a:extLst>
              </a:tr>
              <a:tr h="807763">
                <a:tc>
                  <a:txBody>
                    <a:bodyPr/>
                    <a:lstStyle/>
                    <a:p>
                      <a:pPr algn="ctr" rtl="1"/>
                      <a:r>
                        <a:rPr lang="he-IL" sz="2400" b="1" dirty="0">
                          <a:solidFill>
                            <a:schemeClr val="bg1"/>
                          </a:solidFill>
                        </a:rPr>
                        <a:t>בירור ושאילת שאלות</a:t>
                      </a:r>
                    </a:p>
                  </a:txBody>
                  <a:tcPr>
                    <a:solidFill>
                      <a:schemeClr val="accent1">
                        <a:lumMod val="20000"/>
                        <a:lumOff val="80000"/>
                      </a:schemeClr>
                    </a:solidFill>
                  </a:tcPr>
                </a:tc>
                <a:tc>
                  <a:txBody>
                    <a:bodyPr/>
                    <a:lstStyle/>
                    <a:p>
                      <a:pPr algn="ctr" rtl="1"/>
                      <a:r>
                        <a:rPr lang="he-IL" sz="2400" b="1" dirty="0">
                          <a:solidFill>
                            <a:schemeClr val="bg1"/>
                          </a:solidFill>
                        </a:rPr>
                        <a:t>מתן מענה</a:t>
                      </a:r>
                    </a:p>
                  </a:txBody>
                  <a:tcPr>
                    <a:solidFill>
                      <a:schemeClr val="accent1">
                        <a:lumMod val="20000"/>
                        <a:lumOff val="80000"/>
                      </a:schemeClr>
                    </a:solidFill>
                  </a:tcPr>
                </a:tc>
                <a:tc>
                  <a:txBody>
                    <a:bodyPr/>
                    <a:lstStyle/>
                    <a:p>
                      <a:pPr algn="ctr" rtl="1"/>
                      <a:r>
                        <a:rPr lang="he-IL" sz="2400" b="1" dirty="0">
                          <a:solidFill>
                            <a:schemeClr val="bg1"/>
                          </a:solidFill>
                        </a:rPr>
                        <a:t>הבעת כבוד</a:t>
                      </a:r>
                    </a:p>
                  </a:txBody>
                  <a:tcPr>
                    <a:solidFill>
                      <a:schemeClr val="accent1">
                        <a:lumMod val="20000"/>
                        <a:lumOff val="80000"/>
                      </a:schemeClr>
                    </a:solidFill>
                  </a:tcPr>
                </a:tc>
                <a:extLst>
                  <a:ext uri="{0D108BD9-81ED-4DB2-BD59-A6C34878D82A}">
                    <a16:rowId xmlns:a16="http://schemas.microsoft.com/office/drawing/2014/main" val="3076428567"/>
                  </a:ext>
                </a:extLst>
              </a:tr>
              <a:tr h="807763">
                <a:tc>
                  <a:txBody>
                    <a:bodyPr/>
                    <a:lstStyle/>
                    <a:p>
                      <a:pPr algn="ctr" rtl="1"/>
                      <a:r>
                        <a:rPr lang="he-IL" sz="2400" b="1" dirty="0">
                          <a:solidFill>
                            <a:schemeClr val="bg1"/>
                          </a:solidFill>
                        </a:rPr>
                        <a:t>הבעת</a:t>
                      </a:r>
                      <a:r>
                        <a:rPr lang="he-IL" sz="2400" b="1" baseline="0" dirty="0">
                          <a:solidFill>
                            <a:schemeClr val="bg1"/>
                          </a:solidFill>
                        </a:rPr>
                        <a:t> אכפתיות</a:t>
                      </a:r>
                      <a:endParaRPr lang="he-IL" sz="2400" b="1" dirty="0">
                        <a:solidFill>
                          <a:schemeClr val="bg1"/>
                        </a:solidFill>
                      </a:endParaRPr>
                    </a:p>
                  </a:txBody>
                  <a:tcPr>
                    <a:solidFill>
                      <a:schemeClr val="accent1">
                        <a:lumMod val="20000"/>
                        <a:lumOff val="80000"/>
                      </a:schemeClr>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he-IL" sz="2400" b="1" dirty="0">
                          <a:solidFill>
                            <a:schemeClr val="bg1"/>
                          </a:solidFill>
                        </a:rPr>
                        <a:t>הצבת גבולות</a:t>
                      </a:r>
                    </a:p>
                  </a:txBody>
                  <a:tcPr>
                    <a:solidFill>
                      <a:schemeClr val="accent1">
                        <a:lumMod val="20000"/>
                        <a:lumOff val="80000"/>
                      </a:schemeClr>
                    </a:solidFill>
                  </a:tcPr>
                </a:tc>
                <a:tc>
                  <a:txBody>
                    <a:bodyPr/>
                    <a:lstStyle/>
                    <a:p>
                      <a:pPr algn="ctr" rtl="1"/>
                      <a:r>
                        <a:rPr lang="he-IL" sz="2400" b="1" dirty="0">
                          <a:solidFill>
                            <a:schemeClr val="bg1"/>
                          </a:solidFill>
                        </a:rPr>
                        <a:t>אסרטיביות</a:t>
                      </a:r>
                    </a:p>
                  </a:txBody>
                  <a:tcPr>
                    <a:solidFill>
                      <a:schemeClr val="accent1">
                        <a:lumMod val="20000"/>
                        <a:lumOff val="80000"/>
                      </a:schemeClr>
                    </a:solidFill>
                  </a:tcPr>
                </a:tc>
                <a:extLst>
                  <a:ext uri="{0D108BD9-81ED-4DB2-BD59-A6C34878D82A}">
                    <a16:rowId xmlns:a16="http://schemas.microsoft.com/office/drawing/2014/main" val="1701379167"/>
                  </a:ext>
                </a:extLst>
              </a:tr>
              <a:tr h="807763">
                <a:tc>
                  <a:txBody>
                    <a:bodyPr/>
                    <a:lstStyle/>
                    <a:p>
                      <a:pPr algn="ctr" rtl="1"/>
                      <a:r>
                        <a:rPr lang="he-IL" sz="2400" b="1" dirty="0">
                          <a:solidFill>
                            <a:schemeClr val="bg1"/>
                          </a:solidFill>
                        </a:rPr>
                        <a:t>יצירת תחושת שותפות</a:t>
                      </a:r>
                    </a:p>
                  </a:txBody>
                  <a:tcPr>
                    <a:solidFill>
                      <a:schemeClr val="accent1">
                        <a:lumMod val="20000"/>
                        <a:lumOff val="80000"/>
                      </a:schemeClr>
                    </a:solidFill>
                  </a:tcPr>
                </a:tc>
                <a:tc>
                  <a:txBody>
                    <a:bodyPr/>
                    <a:lstStyle/>
                    <a:p>
                      <a:pPr algn="ctr" rtl="1"/>
                      <a:r>
                        <a:rPr lang="he-IL" sz="2400" b="1" dirty="0">
                          <a:solidFill>
                            <a:schemeClr val="bg1"/>
                          </a:solidFill>
                        </a:rPr>
                        <a:t>תיווך</a:t>
                      </a:r>
                    </a:p>
                  </a:txBody>
                  <a:tcPr>
                    <a:solidFill>
                      <a:schemeClr val="accent1">
                        <a:lumMod val="20000"/>
                        <a:lumOff val="80000"/>
                      </a:schemeClr>
                    </a:solidFill>
                  </a:tcPr>
                </a:tc>
                <a:tc>
                  <a:txBody>
                    <a:bodyPr/>
                    <a:lstStyle/>
                    <a:p>
                      <a:pPr algn="ctr" rtl="1"/>
                      <a:r>
                        <a:rPr lang="he-IL" sz="2400" b="1" dirty="0">
                          <a:solidFill>
                            <a:schemeClr val="bg1"/>
                          </a:solidFill>
                        </a:rPr>
                        <a:t>משרה אמון</a:t>
                      </a:r>
                    </a:p>
                  </a:txBody>
                  <a:tcPr>
                    <a:solidFill>
                      <a:schemeClr val="accent1">
                        <a:lumMod val="20000"/>
                        <a:lumOff val="80000"/>
                      </a:schemeClr>
                    </a:solidFill>
                  </a:tcPr>
                </a:tc>
                <a:extLst>
                  <a:ext uri="{0D108BD9-81ED-4DB2-BD59-A6C34878D82A}">
                    <a16:rowId xmlns:a16="http://schemas.microsoft.com/office/drawing/2014/main" val="2512166403"/>
                  </a:ext>
                </a:extLst>
              </a:tr>
              <a:tr h="807763">
                <a:tc>
                  <a:txBody>
                    <a:bodyPr/>
                    <a:lstStyle/>
                    <a:p>
                      <a:pPr algn="ctr" rtl="1"/>
                      <a:r>
                        <a:rPr lang="he-IL" sz="2400" b="1" dirty="0">
                          <a:solidFill>
                            <a:schemeClr val="bg1"/>
                          </a:solidFill>
                        </a:rPr>
                        <a:t>יצירת מוטיבציה</a:t>
                      </a:r>
                    </a:p>
                  </a:txBody>
                  <a:tcPr>
                    <a:solidFill>
                      <a:schemeClr val="accent1">
                        <a:lumMod val="20000"/>
                        <a:lumOff val="80000"/>
                      </a:schemeClr>
                    </a:solidFill>
                  </a:tcPr>
                </a:tc>
                <a:tc>
                  <a:txBody>
                    <a:bodyPr/>
                    <a:lstStyle/>
                    <a:p>
                      <a:pPr algn="ctr" rtl="1"/>
                      <a:r>
                        <a:rPr lang="he-IL" sz="2400" b="1" dirty="0">
                          <a:solidFill>
                            <a:schemeClr val="bg1"/>
                          </a:solidFill>
                        </a:rPr>
                        <a:t>תקשורת</a:t>
                      </a:r>
                      <a:r>
                        <a:rPr lang="he-IL" sz="2400" b="1" baseline="0" dirty="0">
                          <a:solidFill>
                            <a:schemeClr val="bg1"/>
                          </a:solidFill>
                        </a:rPr>
                        <a:t> בלתי מילולית</a:t>
                      </a:r>
                      <a:endParaRPr lang="he-IL" sz="2400" b="1" dirty="0">
                        <a:solidFill>
                          <a:schemeClr val="bg1"/>
                        </a:solidFill>
                      </a:endParaRPr>
                    </a:p>
                  </a:txBody>
                  <a:tcPr>
                    <a:solidFill>
                      <a:schemeClr val="accent1">
                        <a:lumMod val="20000"/>
                        <a:lumOff val="80000"/>
                      </a:schemeClr>
                    </a:solidFill>
                  </a:tcPr>
                </a:tc>
                <a:tc>
                  <a:txBody>
                    <a:bodyPr/>
                    <a:lstStyle/>
                    <a:p>
                      <a:pPr algn="ctr" rtl="1"/>
                      <a:endParaRPr lang="he-IL" sz="2400" b="1" dirty="0">
                        <a:solidFill>
                          <a:schemeClr val="bg1"/>
                        </a:solidFill>
                      </a:endParaRPr>
                    </a:p>
                  </a:txBody>
                  <a:tcPr>
                    <a:solidFill>
                      <a:schemeClr val="accent1">
                        <a:lumMod val="20000"/>
                        <a:lumOff val="80000"/>
                      </a:schemeClr>
                    </a:solidFill>
                  </a:tcPr>
                </a:tc>
                <a:extLst>
                  <a:ext uri="{0D108BD9-81ED-4DB2-BD59-A6C34878D82A}">
                    <a16:rowId xmlns:a16="http://schemas.microsoft.com/office/drawing/2014/main" val="2743101306"/>
                  </a:ext>
                </a:extLst>
              </a:tr>
            </a:tbl>
          </a:graphicData>
        </a:graphic>
      </p:graphicFrame>
    </p:spTree>
    <p:extLst>
      <p:ext uri="{BB962C8B-B14F-4D97-AF65-F5344CB8AC3E}">
        <p14:creationId xmlns:p14="http://schemas.microsoft.com/office/powerpoint/2010/main" val="296380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8712" y="587865"/>
            <a:ext cx="10571998" cy="970450"/>
          </a:xfrm>
        </p:spPr>
        <p:txBody>
          <a:bodyPr/>
          <a:lstStyle/>
          <a:p>
            <a:r>
              <a:rPr lang="he-IL" dirty="0"/>
              <a:t>נתוני פתיחה- שיחה עם הורה</a:t>
            </a:r>
            <a:br>
              <a:rPr lang="he-IL" dirty="0"/>
            </a:br>
            <a:r>
              <a:rPr lang="he-IL" sz="3200" dirty="0"/>
              <a:t>מרכז הלב- ביה"ס לחינוך בבר אילן</a:t>
            </a:r>
          </a:p>
        </p:txBody>
      </p:sp>
      <p:sp>
        <p:nvSpPr>
          <p:cNvPr id="3" name="מציין מיקום תוכן 2"/>
          <p:cNvSpPr>
            <a:spLocks noGrp="1"/>
          </p:cNvSpPr>
          <p:nvPr>
            <p:ph idx="1"/>
          </p:nvPr>
        </p:nvSpPr>
        <p:spPr>
          <a:xfrm>
            <a:off x="199856" y="2171675"/>
            <a:ext cx="11809709" cy="4803297"/>
          </a:xfrm>
        </p:spPr>
        <p:txBody>
          <a:bodyPr>
            <a:noAutofit/>
          </a:bodyPr>
          <a:lstStyle/>
          <a:p>
            <a:pPr marL="0" indent="0">
              <a:buNone/>
            </a:pPr>
            <a:r>
              <a:rPr lang="he-IL" sz="2800" dirty="0"/>
              <a:t>את/ה מורה בבית ספר יסודי במרכז הארץ.</a:t>
            </a:r>
            <a:endParaRPr lang="en-US" sz="2800" dirty="0"/>
          </a:p>
          <a:p>
            <a:pPr marL="0" indent="0">
              <a:buNone/>
            </a:pPr>
            <a:r>
              <a:rPr lang="he-IL" sz="2800" dirty="0"/>
              <a:t>איתמר, אחד התלמידים בכתתך, בעל קשיים רגשיים-התנהגותיים וסף תסכול נמוך.</a:t>
            </a:r>
            <a:endParaRPr lang="en-US" sz="2800" dirty="0"/>
          </a:p>
          <a:p>
            <a:pPr marL="0" indent="0">
              <a:buNone/>
            </a:pPr>
            <a:r>
              <a:rPr lang="he-IL" sz="2800" dirty="0"/>
              <a:t>מאז תחילת השנה איתמר היה מעורב בהרבה אירועים חמורים שכללו אלימות מילולית ואלימות פיזית כלפי ילדים אחרים בכיתה. באירוע שהיה השבוע הוא אף הושעה מביה"ס. </a:t>
            </a:r>
            <a:endParaRPr lang="en-US" sz="2800" dirty="0"/>
          </a:p>
          <a:p>
            <a:pPr marL="0" indent="0">
              <a:buNone/>
            </a:pPr>
            <a:r>
              <a:rPr lang="he-IL" sz="2800" dirty="0"/>
              <a:t>בעקבות ההשעיה, היום יש לך פגישה עם אמו של איתמר, דניאל, וברצונך לשוחח עמה על הקשיים של איתמר במטרה לרתום אותה לשיתוף פעולה לשיפור המצב. </a:t>
            </a:r>
            <a:endParaRPr lang="en-US" sz="2800" dirty="0"/>
          </a:p>
          <a:p>
            <a:pPr marL="0" indent="0">
              <a:buNone/>
            </a:pPr>
            <a:r>
              <a:rPr lang="he-IL" sz="2800" dirty="0"/>
              <a:t>כעת </a:t>
            </a:r>
            <a:r>
              <a:rPr lang="he-IL" sz="2800" dirty="0" err="1"/>
              <a:t>תפגש</a:t>
            </a:r>
            <a:r>
              <a:rPr lang="he-IL" sz="2800" dirty="0"/>
              <a:t>/י עם דניאל.</a:t>
            </a:r>
            <a:endParaRPr lang="en-US" sz="2800" dirty="0"/>
          </a:p>
          <a:p>
            <a:pPr marL="0" indent="0">
              <a:buNone/>
            </a:pPr>
            <a:endParaRPr lang="he-IL" sz="2800" dirty="0"/>
          </a:p>
        </p:txBody>
      </p:sp>
    </p:spTree>
    <p:extLst>
      <p:ext uri="{BB962C8B-B14F-4D97-AF65-F5344CB8AC3E}">
        <p14:creationId xmlns:p14="http://schemas.microsoft.com/office/powerpoint/2010/main" val="178100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קווים מנחים למתן משוב</a:t>
            </a:r>
          </a:p>
        </p:txBody>
      </p:sp>
      <p:sp>
        <p:nvSpPr>
          <p:cNvPr id="3" name="מציין מיקום תוכן 2"/>
          <p:cNvSpPr>
            <a:spLocks noGrp="1"/>
          </p:cNvSpPr>
          <p:nvPr>
            <p:ph idx="1"/>
          </p:nvPr>
        </p:nvSpPr>
        <p:spPr>
          <a:xfrm>
            <a:off x="571500" y="2133600"/>
            <a:ext cx="11334750" cy="4724400"/>
          </a:xfrm>
        </p:spPr>
        <p:txBody>
          <a:bodyPr>
            <a:normAutofit fontScale="92500" lnSpcReduction="10000"/>
          </a:bodyPr>
          <a:lstStyle/>
          <a:p>
            <a:pPr marL="0" indent="0">
              <a:buNone/>
            </a:pPr>
            <a:r>
              <a:rPr lang="he-IL" sz="3200" b="1" dirty="0">
                <a:latin typeface="Tahoma" panose="020B0604030504040204" pitchFamily="34" charset="0"/>
                <a:ea typeface="Tahoma" panose="020B0604030504040204" pitchFamily="34" charset="0"/>
                <a:cs typeface="Tahoma" panose="020B0604030504040204" pitchFamily="34" charset="0"/>
              </a:rPr>
              <a:t>מה אומרים?</a:t>
            </a:r>
          </a:p>
          <a:p>
            <a:r>
              <a:rPr lang="he-IL" sz="3200" dirty="0">
                <a:latin typeface="Tahoma" panose="020B0604030504040204" pitchFamily="34" charset="0"/>
                <a:ea typeface="Tahoma" panose="020B0604030504040204" pitchFamily="34" charset="0"/>
                <a:cs typeface="Tahoma" panose="020B0604030504040204" pitchFamily="34" charset="0"/>
              </a:rPr>
              <a:t>פתיחה- יצירת קשר והורדת התנגדות</a:t>
            </a:r>
          </a:p>
          <a:p>
            <a:r>
              <a:rPr lang="he-IL" sz="3200" dirty="0">
                <a:latin typeface="Tahoma" panose="020B0604030504040204" pitchFamily="34" charset="0"/>
                <a:ea typeface="Tahoma" panose="020B0604030504040204" pitchFamily="34" charset="0"/>
                <a:cs typeface="Tahoma" panose="020B0604030504040204" pitchFamily="34" charset="0"/>
              </a:rPr>
              <a:t>מי אני? על הדמות. כיצד היא נכנסת לפגישה ולמה היא זקוקה</a:t>
            </a:r>
          </a:p>
          <a:p>
            <a:r>
              <a:rPr lang="he-IL" sz="3200" dirty="0">
                <a:latin typeface="Tahoma" panose="020B0604030504040204" pitchFamily="34" charset="0"/>
                <a:ea typeface="Tahoma" panose="020B0604030504040204" pitchFamily="34" charset="0"/>
                <a:cs typeface="Tahoma" panose="020B0604030504040204" pitchFamily="34" charset="0"/>
              </a:rPr>
              <a:t>איזו התנהלות של המתנסה [מעשה או אמירה] קידמה? עזרה לי? למה? תוך המשגה של המיומנות שהשתמשה בה.</a:t>
            </a:r>
          </a:p>
          <a:p>
            <a:r>
              <a:rPr lang="he-IL" sz="3200" dirty="0">
                <a:latin typeface="Tahoma" panose="020B0604030504040204" pitchFamily="34" charset="0"/>
                <a:ea typeface="Tahoma" panose="020B0604030504040204" pitchFamily="34" charset="0"/>
                <a:cs typeface="Tahoma" panose="020B0604030504040204" pitchFamily="34" charset="0"/>
              </a:rPr>
              <a:t>איזו התנהלות של המתנסה [ מעשה או אמירה] פחות קידמה? מדוע?</a:t>
            </a:r>
          </a:p>
          <a:p>
            <a:r>
              <a:rPr lang="he-IL" sz="3200" dirty="0">
                <a:latin typeface="Tahoma" panose="020B0604030504040204" pitchFamily="34" charset="0"/>
                <a:ea typeface="Tahoma" panose="020B0604030504040204" pitchFamily="34" charset="0"/>
                <a:cs typeface="Tahoma" panose="020B0604030504040204" pitchFamily="34" charset="0"/>
              </a:rPr>
              <a:t>התייחסות אל תוצאת המפגש- עם איזו הבנה יצאתי מהמפגש. מה יקרה בפעם הבאה במקרה דומה?</a:t>
            </a:r>
          </a:p>
          <a:p>
            <a:endParaRPr lang="he-IL" dirty="0"/>
          </a:p>
        </p:txBody>
      </p:sp>
    </p:spTree>
    <p:extLst>
      <p:ext uri="{BB962C8B-B14F-4D97-AF65-F5344CB8AC3E}">
        <p14:creationId xmlns:p14="http://schemas.microsoft.com/office/powerpoint/2010/main" val="132390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קווים מנחים למתן משוב</a:t>
            </a:r>
          </a:p>
        </p:txBody>
      </p:sp>
      <p:sp>
        <p:nvSpPr>
          <p:cNvPr id="3" name="מציין מיקום תוכן 2"/>
          <p:cNvSpPr>
            <a:spLocks noGrp="1"/>
          </p:cNvSpPr>
          <p:nvPr>
            <p:ph idx="1"/>
          </p:nvPr>
        </p:nvSpPr>
        <p:spPr/>
        <p:txBody>
          <a:bodyPr>
            <a:normAutofit lnSpcReduction="10000"/>
          </a:bodyPr>
          <a:lstStyle/>
          <a:p>
            <a:pPr marL="0" indent="0">
              <a:buNone/>
            </a:pPr>
            <a:r>
              <a:rPr lang="he-IL" sz="3200" b="1" dirty="0">
                <a:latin typeface="Tahoma" panose="020B0604030504040204" pitchFamily="34" charset="0"/>
                <a:ea typeface="Tahoma" panose="020B0604030504040204" pitchFamily="34" charset="0"/>
                <a:cs typeface="Tahoma" panose="020B0604030504040204" pitchFamily="34" charset="0"/>
              </a:rPr>
              <a:t>איך אומרים?</a:t>
            </a:r>
          </a:p>
          <a:p>
            <a:r>
              <a:rPr lang="he-IL" sz="3200" dirty="0">
                <a:latin typeface="Tahoma" panose="020B0604030504040204" pitchFamily="34" charset="0"/>
                <a:ea typeface="Tahoma" panose="020B0604030504040204" pitchFamily="34" charset="0"/>
                <a:cs typeface="Tahoma" panose="020B0604030504040204" pitchFamily="34" charset="0"/>
              </a:rPr>
              <a:t>עמדה סובייקטיבית בלבד ללא שיפוטיות. מתוך צניעות. </a:t>
            </a:r>
          </a:p>
          <a:p>
            <a:r>
              <a:rPr lang="he-IL" sz="3200" dirty="0">
                <a:latin typeface="Tahoma" panose="020B0604030504040204" pitchFamily="34" charset="0"/>
                <a:ea typeface="Tahoma" panose="020B0604030504040204" pitchFamily="34" charset="0"/>
                <a:cs typeface="Tahoma" panose="020B0604030504040204" pitchFamily="34" charset="0"/>
              </a:rPr>
              <a:t>שמירה על כבוד המתנסה- </a:t>
            </a:r>
            <a:r>
              <a:rPr lang="he-IL" sz="3200" dirty="0" err="1">
                <a:latin typeface="Tahoma" panose="020B0604030504040204" pitchFamily="34" charset="0"/>
                <a:ea typeface="Tahoma" panose="020B0604030504040204" pitchFamily="34" charset="0"/>
                <a:cs typeface="Tahoma" panose="020B0604030504040204" pitchFamily="34" charset="0"/>
              </a:rPr>
              <a:t>מודלינג</a:t>
            </a:r>
            <a:r>
              <a:rPr lang="he-IL" sz="3200" dirty="0">
                <a:latin typeface="Tahoma" panose="020B0604030504040204" pitchFamily="34" charset="0"/>
                <a:ea typeface="Tahoma" panose="020B0604030504040204" pitchFamily="34" charset="0"/>
                <a:cs typeface="Tahoma" panose="020B0604030504040204" pitchFamily="34" charset="0"/>
              </a:rPr>
              <a:t> למיומנויות תקשורת.</a:t>
            </a:r>
          </a:p>
          <a:p>
            <a:r>
              <a:rPr lang="he-IL" sz="3200" dirty="0">
                <a:latin typeface="Tahoma" panose="020B0604030504040204" pitchFamily="34" charset="0"/>
                <a:ea typeface="Tahoma" panose="020B0604030504040204" pitchFamily="34" charset="0"/>
                <a:cs typeface="Tahoma" panose="020B0604030504040204" pitchFamily="34" charset="0"/>
              </a:rPr>
              <a:t>להשתדל ולהאיר את הנקודה העיוורת לקבוצה.</a:t>
            </a:r>
          </a:p>
          <a:p>
            <a:r>
              <a:rPr lang="he-IL" sz="3200" dirty="0" err="1">
                <a:latin typeface="Tahoma" panose="020B0604030504040204" pitchFamily="34" charset="0"/>
                <a:ea typeface="Tahoma" panose="020B0604030504040204" pitchFamily="34" charset="0"/>
                <a:cs typeface="Tahoma" panose="020B0604030504040204" pitchFamily="34" charset="0"/>
              </a:rPr>
              <a:t>השחקנ</a:t>
            </a:r>
            <a:r>
              <a:rPr lang="he-IL" sz="3200" dirty="0">
                <a:latin typeface="Tahoma" panose="020B0604030504040204" pitchFamily="34" charset="0"/>
                <a:ea typeface="Tahoma" panose="020B0604030504040204" pitchFamily="34" charset="0"/>
                <a:cs typeface="Tahoma" panose="020B0604030504040204" pitchFamily="34" charset="0"/>
              </a:rPr>
              <a:t>/</a:t>
            </a:r>
            <a:r>
              <a:rPr lang="he-IL" sz="3200" dirty="0" err="1">
                <a:latin typeface="Tahoma" panose="020B0604030504040204" pitchFamily="34" charset="0"/>
                <a:ea typeface="Tahoma" panose="020B0604030504040204" pitchFamily="34" charset="0"/>
                <a:cs typeface="Tahoma" panose="020B0604030504040204" pitchFamily="34" charset="0"/>
              </a:rPr>
              <a:t>ית</a:t>
            </a:r>
            <a:r>
              <a:rPr lang="he-IL" sz="3200" dirty="0">
                <a:latin typeface="Tahoma" panose="020B0604030504040204" pitchFamily="34" charset="0"/>
                <a:ea typeface="Tahoma" panose="020B0604030504040204" pitchFamily="34" charset="0"/>
                <a:cs typeface="Tahoma" panose="020B0604030504040204" pitchFamily="34" charset="0"/>
              </a:rPr>
              <a:t> אינם חלק מהקבוצה- קול חיצוני לשיח הקבוצתי.</a:t>
            </a:r>
          </a:p>
          <a:p>
            <a:endParaRPr lang="he-IL" dirty="0"/>
          </a:p>
        </p:txBody>
      </p:sp>
    </p:spTree>
    <p:extLst>
      <p:ext uri="{BB962C8B-B14F-4D97-AF65-F5344CB8AC3E}">
        <p14:creationId xmlns:p14="http://schemas.microsoft.com/office/powerpoint/2010/main" val="8775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gn="ctr">
              <a:buNone/>
            </a:pPr>
            <a:r>
              <a:rPr lang="he-IL" sz="6000" b="1" dirty="0"/>
              <a:t>נתרגל משחק בסימולציה </a:t>
            </a:r>
          </a:p>
          <a:p>
            <a:pPr marL="0" indent="0" algn="ctr">
              <a:buNone/>
            </a:pPr>
            <a:r>
              <a:rPr lang="he-IL" sz="6000" b="1" dirty="0"/>
              <a:t>ומתן משוב...</a:t>
            </a:r>
          </a:p>
        </p:txBody>
      </p:sp>
    </p:spTree>
    <p:extLst>
      <p:ext uri="{BB962C8B-B14F-4D97-AF65-F5344CB8AC3E}">
        <p14:creationId xmlns:p14="http://schemas.microsoft.com/office/powerpoint/2010/main" val="974761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מבנה כל סבב – 25 דק':</a:t>
            </a:r>
          </a:p>
        </p:txBody>
      </p:sp>
      <p:sp>
        <p:nvSpPr>
          <p:cNvPr id="3" name="מציין מיקום תוכן 2"/>
          <p:cNvSpPr>
            <a:spLocks noGrp="1"/>
          </p:cNvSpPr>
          <p:nvPr>
            <p:ph idx="1"/>
          </p:nvPr>
        </p:nvSpPr>
        <p:spPr/>
        <p:txBody>
          <a:bodyPr>
            <a:normAutofit/>
          </a:bodyPr>
          <a:lstStyle/>
          <a:p>
            <a:pPr>
              <a:buFont typeface="Wingdings" panose="05000000000000000000" pitchFamily="2" charset="2"/>
              <a:buChar char="Ø"/>
            </a:pPr>
            <a:r>
              <a:rPr lang="he-IL" sz="3600" dirty="0"/>
              <a:t> 10 דק'  - קריאת תרחיש משותפת</a:t>
            </a:r>
          </a:p>
          <a:p>
            <a:pPr>
              <a:buFont typeface="Wingdings" panose="05000000000000000000" pitchFamily="2" charset="2"/>
              <a:buChar char="Ø"/>
            </a:pPr>
            <a:r>
              <a:rPr lang="he-IL" sz="3600" dirty="0"/>
              <a:t> 5 דק' – התנסות בסימולציה + צילום</a:t>
            </a:r>
          </a:p>
          <a:p>
            <a:pPr>
              <a:buFont typeface="Wingdings" panose="05000000000000000000" pitchFamily="2" charset="2"/>
              <a:buChar char="Ø"/>
            </a:pPr>
            <a:r>
              <a:rPr lang="he-IL" sz="3600" dirty="0"/>
              <a:t> 10 דק' – מילוי שאלונים, מתן משוב שחקנית למתנסה.</a:t>
            </a:r>
          </a:p>
        </p:txBody>
      </p:sp>
    </p:spTree>
    <p:extLst>
      <p:ext uri="{BB962C8B-B14F-4D97-AF65-F5344CB8AC3E}">
        <p14:creationId xmlns:p14="http://schemas.microsoft.com/office/powerpoint/2010/main" val="178859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עבורי להיות </a:t>
            </a:r>
            <a:r>
              <a:rPr lang="he-IL" dirty="0" err="1"/>
              <a:t>שחקנ</a:t>
            </a:r>
            <a:r>
              <a:rPr lang="he-IL" dirty="0"/>
              <a:t>/</a:t>
            </a:r>
            <a:r>
              <a:rPr lang="he-IL" dirty="0" err="1"/>
              <a:t>ית</a:t>
            </a:r>
            <a:r>
              <a:rPr lang="he-IL" dirty="0"/>
              <a:t> בסדנת סימולציה </a:t>
            </a:r>
            <a:br>
              <a:rPr lang="he-IL" dirty="0"/>
            </a:br>
            <a:r>
              <a:rPr lang="he-IL" dirty="0"/>
              <a:t>זה כמו להיות...</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751215798"/>
              </p:ext>
            </p:extLst>
          </p:nvPr>
        </p:nvGraphicFramePr>
        <p:xfrm>
          <a:off x="508860" y="2237999"/>
          <a:ext cx="11174277" cy="3810000"/>
        </p:xfrm>
        <a:graphic>
          <a:graphicData uri="http://schemas.openxmlformats.org/drawingml/2006/table">
            <a:tbl>
              <a:tblPr rtl="1" firstRow="1" bandRow="1">
                <a:tableStyleId>{0505E3EF-67EA-436B-97B2-0124C06EBD24}</a:tableStyleId>
              </a:tblPr>
              <a:tblGrid>
                <a:gridCol w="3283056">
                  <a:extLst>
                    <a:ext uri="{9D8B030D-6E8A-4147-A177-3AD203B41FA5}">
                      <a16:colId xmlns:a16="http://schemas.microsoft.com/office/drawing/2014/main" val="3115237250"/>
                    </a:ext>
                  </a:extLst>
                </a:gridCol>
                <a:gridCol w="4076054">
                  <a:extLst>
                    <a:ext uri="{9D8B030D-6E8A-4147-A177-3AD203B41FA5}">
                      <a16:colId xmlns:a16="http://schemas.microsoft.com/office/drawing/2014/main" val="2219018337"/>
                    </a:ext>
                  </a:extLst>
                </a:gridCol>
                <a:gridCol w="3815167">
                  <a:extLst>
                    <a:ext uri="{9D8B030D-6E8A-4147-A177-3AD203B41FA5}">
                      <a16:colId xmlns:a16="http://schemas.microsoft.com/office/drawing/2014/main" val="2109230613"/>
                    </a:ext>
                  </a:extLst>
                </a:gridCol>
              </a:tblGrid>
              <a:tr h="370840">
                <a:tc>
                  <a:txBody>
                    <a:bodyPr/>
                    <a:lstStyle/>
                    <a:p>
                      <a:pPr algn="ctr" rtl="1"/>
                      <a:r>
                        <a:rPr lang="he-IL" sz="4400" b="0" dirty="0"/>
                        <a:t>רץ/ה מרתון</a:t>
                      </a:r>
                      <a:endParaRPr lang="he-IL" sz="4400" b="0" dirty="0">
                        <a:solidFill>
                          <a:schemeClr val="bg1"/>
                        </a:solidFill>
                      </a:endParaRPr>
                    </a:p>
                  </a:txBody>
                  <a:tcPr/>
                </a:tc>
                <a:tc>
                  <a:txBody>
                    <a:bodyPr/>
                    <a:lstStyle/>
                    <a:p>
                      <a:pPr algn="ctr" rtl="1"/>
                      <a:r>
                        <a:rPr lang="he-IL" sz="4400" b="0" dirty="0"/>
                        <a:t>גנן/ת בגינה</a:t>
                      </a:r>
                      <a:endParaRPr lang="he-IL" sz="4400" b="0" dirty="0">
                        <a:solidFill>
                          <a:schemeClr val="bg1"/>
                        </a:solidFill>
                      </a:endParaRPr>
                    </a:p>
                  </a:txBody>
                  <a:tcPr/>
                </a:tc>
                <a:tc>
                  <a:txBody>
                    <a:bodyPr/>
                    <a:lstStyle/>
                    <a:p>
                      <a:pPr algn="ctr" rtl="1"/>
                      <a:r>
                        <a:rPr lang="he-IL" sz="4400" b="0" dirty="0"/>
                        <a:t>מטפס/ת הרים</a:t>
                      </a:r>
                      <a:endParaRPr lang="he-IL" sz="4400" b="0" dirty="0">
                        <a:solidFill>
                          <a:schemeClr val="bg1"/>
                        </a:solidFill>
                      </a:endParaRPr>
                    </a:p>
                  </a:txBody>
                  <a:tcPr/>
                </a:tc>
                <a:extLst>
                  <a:ext uri="{0D108BD9-81ED-4DB2-BD59-A6C34878D82A}">
                    <a16:rowId xmlns:a16="http://schemas.microsoft.com/office/drawing/2014/main" val="3372233730"/>
                  </a:ext>
                </a:extLst>
              </a:tr>
              <a:tr h="370840">
                <a:tc>
                  <a:txBody>
                    <a:bodyPr/>
                    <a:lstStyle/>
                    <a:p>
                      <a:pPr algn="ctr" rtl="1"/>
                      <a:r>
                        <a:rPr lang="he-IL" sz="4400" dirty="0" err="1"/>
                        <a:t>קוסמ</a:t>
                      </a:r>
                      <a:r>
                        <a:rPr lang="he-IL" sz="4400" dirty="0"/>
                        <a:t>/ת</a:t>
                      </a:r>
                      <a:endParaRPr lang="he-IL" sz="4400" b="1" dirty="0"/>
                    </a:p>
                  </a:txBody>
                  <a:tcPr/>
                </a:tc>
                <a:tc>
                  <a:txBody>
                    <a:bodyPr/>
                    <a:lstStyle/>
                    <a:p>
                      <a:pPr algn="ctr" rtl="1"/>
                      <a:r>
                        <a:rPr lang="he-IL" sz="4400" dirty="0" err="1"/>
                        <a:t>מתאגרפ</a:t>
                      </a:r>
                      <a:r>
                        <a:rPr lang="he-IL" sz="4400" dirty="0"/>
                        <a:t>/ת</a:t>
                      </a:r>
                      <a:endParaRPr lang="he-IL" sz="4400" b="1" dirty="0"/>
                    </a:p>
                  </a:txBody>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he-IL" sz="4400" dirty="0"/>
                        <a:t>שומר/ת בעמדה </a:t>
                      </a:r>
                      <a:endParaRPr lang="he-IL" sz="4400" b="1" dirty="0"/>
                    </a:p>
                  </a:txBody>
                  <a:tcPr/>
                </a:tc>
                <a:extLst>
                  <a:ext uri="{0D108BD9-81ED-4DB2-BD59-A6C34878D82A}">
                    <a16:rowId xmlns:a16="http://schemas.microsoft.com/office/drawing/2014/main" val="300872973"/>
                  </a:ext>
                </a:extLst>
              </a:tr>
              <a:tr h="370840">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he-IL" sz="4400" dirty="0"/>
                        <a:t>מתווך/ת</a:t>
                      </a:r>
                      <a:endParaRPr lang="he-IL" sz="4400" b="1" dirty="0"/>
                    </a:p>
                  </a:txBody>
                  <a:tcPr/>
                </a:tc>
                <a:tc>
                  <a:txBody>
                    <a:bodyPr/>
                    <a:lstStyle/>
                    <a:p>
                      <a:pPr algn="ctr" rtl="1"/>
                      <a:r>
                        <a:rPr lang="he-IL" sz="4400" dirty="0" err="1"/>
                        <a:t>שפ</a:t>
                      </a:r>
                      <a:r>
                        <a:rPr lang="he-IL" sz="4400" dirty="0"/>
                        <a:t>/</a:t>
                      </a:r>
                      <a:r>
                        <a:rPr lang="he-IL" sz="4400" dirty="0" err="1"/>
                        <a:t>ית</a:t>
                      </a:r>
                      <a:endParaRPr lang="he-IL" sz="4400" b="1" dirty="0"/>
                    </a:p>
                  </a:txBody>
                  <a:tcPr/>
                </a:tc>
                <a:tc>
                  <a:txBody>
                    <a:bodyPr/>
                    <a:lstStyle/>
                    <a:p>
                      <a:pPr algn="ctr" rtl="1"/>
                      <a:r>
                        <a:rPr lang="he-IL" sz="4400" dirty="0"/>
                        <a:t>ימאי/ת</a:t>
                      </a:r>
                      <a:endParaRPr lang="he-IL" sz="4400" b="1" dirty="0"/>
                    </a:p>
                  </a:txBody>
                  <a:tcPr/>
                </a:tc>
                <a:extLst>
                  <a:ext uri="{0D108BD9-81ED-4DB2-BD59-A6C34878D82A}">
                    <a16:rowId xmlns:a16="http://schemas.microsoft.com/office/drawing/2014/main" val="70210478"/>
                  </a:ext>
                </a:extLst>
              </a:tr>
              <a:tr h="370840">
                <a:tc>
                  <a:txBody>
                    <a:bodyPr/>
                    <a:lstStyle/>
                    <a:p>
                      <a:pPr algn="ctr" rtl="1"/>
                      <a:r>
                        <a:rPr lang="he-IL" sz="4400" dirty="0"/>
                        <a:t>רופא/ה</a:t>
                      </a:r>
                      <a:endParaRPr lang="he-IL" sz="4400" b="1" dirty="0"/>
                    </a:p>
                  </a:txBody>
                  <a:tcPr/>
                </a:tc>
                <a:tc>
                  <a:txBody>
                    <a:bodyPr/>
                    <a:lstStyle/>
                    <a:p>
                      <a:pPr algn="ctr" rtl="1"/>
                      <a:r>
                        <a:rPr lang="he-IL" sz="4400" b="0" dirty="0"/>
                        <a:t>אנתרופולוג/</a:t>
                      </a:r>
                      <a:r>
                        <a:rPr lang="he-IL" sz="4400" b="0" dirty="0" err="1"/>
                        <a:t>ית</a:t>
                      </a:r>
                      <a:endParaRPr lang="he-IL" sz="4400" b="0" dirty="0"/>
                    </a:p>
                  </a:txBody>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he-IL" sz="4400" dirty="0"/>
                        <a:t>שוטר/ת</a:t>
                      </a:r>
                      <a:endParaRPr lang="he-IL" sz="4400" b="1" dirty="0"/>
                    </a:p>
                  </a:txBody>
                  <a:tcPr/>
                </a:tc>
                <a:extLst>
                  <a:ext uri="{0D108BD9-81ED-4DB2-BD59-A6C34878D82A}">
                    <a16:rowId xmlns:a16="http://schemas.microsoft.com/office/drawing/2014/main" val="1015978988"/>
                  </a:ext>
                </a:extLst>
              </a:tr>
              <a:tr h="370840">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he-IL" sz="4400" b="0" dirty="0"/>
                        <a:t>בלש/</a:t>
                      </a:r>
                      <a:r>
                        <a:rPr lang="he-IL" sz="4400" b="0" dirty="0" err="1"/>
                        <a:t>ית</a:t>
                      </a:r>
                      <a:endParaRPr lang="he-IL" sz="4400" b="0" dirty="0"/>
                    </a:p>
                  </a:txBody>
                  <a:tcPr/>
                </a:tc>
                <a:tc>
                  <a:txBody>
                    <a:bodyPr/>
                    <a:lstStyle/>
                    <a:p>
                      <a:pPr algn="ctr" rtl="1"/>
                      <a:r>
                        <a:rPr lang="he-IL" sz="4400" b="0" dirty="0" err="1"/>
                        <a:t>מדריכ</a:t>
                      </a:r>
                      <a:r>
                        <a:rPr lang="he-IL" sz="4400" b="0" dirty="0"/>
                        <a:t>/ת</a:t>
                      </a:r>
                      <a:r>
                        <a:rPr lang="he-IL" sz="4400" b="0" baseline="0" dirty="0"/>
                        <a:t> צניחה</a:t>
                      </a:r>
                      <a:endParaRPr lang="he-IL" sz="4400" b="0" dirty="0"/>
                    </a:p>
                  </a:txBody>
                  <a:tcPr/>
                </a:tc>
                <a:tc>
                  <a:txBody>
                    <a:bodyPr/>
                    <a:lstStyle/>
                    <a:p>
                      <a:pPr algn="ctr" rtl="1"/>
                      <a:r>
                        <a:rPr lang="he-IL" sz="4400" b="1" dirty="0"/>
                        <a:t>אחר...</a:t>
                      </a:r>
                    </a:p>
                  </a:txBody>
                  <a:tcPr/>
                </a:tc>
                <a:extLst>
                  <a:ext uri="{0D108BD9-81ED-4DB2-BD59-A6C34878D82A}">
                    <a16:rowId xmlns:a16="http://schemas.microsoft.com/office/drawing/2014/main" val="3486252728"/>
                  </a:ext>
                </a:extLst>
              </a:tr>
            </a:tbl>
          </a:graphicData>
        </a:graphic>
      </p:graphicFrame>
    </p:spTree>
    <p:extLst>
      <p:ext uri="{BB962C8B-B14F-4D97-AF65-F5344CB8AC3E}">
        <p14:creationId xmlns:p14="http://schemas.microsoft.com/office/powerpoint/2010/main" val="4152418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gn="ctr">
              <a:buNone/>
            </a:pPr>
            <a:r>
              <a:rPr lang="he-IL" sz="4400" b="1" dirty="0"/>
              <a:t>מהו תפקיד </a:t>
            </a:r>
          </a:p>
          <a:p>
            <a:pPr marL="0" indent="0" algn="ctr">
              <a:buNone/>
            </a:pPr>
            <a:r>
              <a:rPr lang="he-IL" sz="4400" b="1" dirty="0" err="1"/>
              <a:t>השחקנ</a:t>
            </a:r>
            <a:r>
              <a:rPr lang="he-IL" sz="4400" b="1" dirty="0"/>
              <a:t>/</a:t>
            </a:r>
            <a:r>
              <a:rPr lang="he-IL" sz="4400" b="1" dirty="0" err="1"/>
              <a:t>ית</a:t>
            </a:r>
            <a:r>
              <a:rPr lang="he-IL" sz="4400" b="1" dirty="0"/>
              <a:t> בסדנת הסימולציה?</a:t>
            </a:r>
          </a:p>
        </p:txBody>
      </p:sp>
    </p:spTree>
    <p:extLst>
      <p:ext uri="{BB962C8B-B14F-4D97-AF65-F5344CB8AC3E}">
        <p14:creationId xmlns:p14="http://schemas.microsoft.com/office/powerpoint/2010/main" val="41048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7424" y="423437"/>
            <a:ext cx="10571998" cy="970450"/>
          </a:xfrm>
        </p:spPr>
        <p:txBody>
          <a:bodyPr>
            <a:normAutofit/>
          </a:bodyPr>
          <a:lstStyle/>
          <a:p>
            <a:pPr algn="ctr"/>
            <a:r>
              <a:rPr lang="he-IL" dirty="0"/>
              <a:t>סיכום</a:t>
            </a:r>
          </a:p>
        </p:txBody>
      </p:sp>
      <p:sp>
        <p:nvSpPr>
          <p:cNvPr id="3" name="מציין מיקום תוכן 2"/>
          <p:cNvSpPr>
            <a:spLocks noGrp="1"/>
          </p:cNvSpPr>
          <p:nvPr>
            <p:ph idx="1"/>
          </p:nvPr>
        </p:nvSpPr>
        <p:spPr>
          <a:xfrm>
            <a:off x="1095571" y="2344228"/>
            <a:ext cx="10554574" cy="2711837"/>
          </a:xfrm>
        </p:spPr>
        <p:txBody>
          <a:bodyPr>
            <a:normAutofit/>
          </a:bodyPr>
          <a:lstStyle/>
          <a:p>
            <a:pPr marL="0" indent="0">
              <a:buNone/>
            </a:pPr>
            <a:r>
              <a:rPr lang="he-IL" sz="3600" b="1" dirty="0"/>
              <a:t>מיומנות שאני לוקח/ת איתי להמשך העשייה</a:t>
            </a:r>
          </a:p>
          <a:p>
            <a:pPr marL="0" indent="0">
              <a:buNone/>
            </a:pPr>
            <a:r>
              <a:rPr lang="he-IL" sz="3600" b="1" dirty="0"/>
              <a:t> </a:t>
            </a:r>
            <a:r>
              <a:rPr lang="he-IL" sz="3600" b="1" dirty="0" err="1"/>
              <a:t>כשחקנ</a:t>
            </a:r>
            <a:r>
              <a:rPr lang="he-IL" sz="3600" b="1" dirty="0"/>
              <a:t>/</a:t>
            </a:r>
            <a:r>
              <a:rPr lang="he-IL" sz="3600" b="1" dirty="0" err="1"/>
              <a:t>ית</a:t>
            </a:r>
            <a:r>
              <a:rPr lang="he-IL" sz="3600" b="1" dirty="0"/>
              <a:t> במרכז הסימולציה</a:t>
            </a:r>
          </a:p>
        </p:txBody>
      </p:sp>
    </p:spTree>
    <p:extLst>
      <p:ext uri="{BB962C8B-B14F-4D97-AF65-F5344CB8AC3E}">
        <p14:creationId xmlns:p14="http://schemas.microsoft.com/office/powerpoint/2010/main" val="388020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49341" y="1545394"/>
            <a:ext cx="10554574" cy="3636511"/>
          </a:xfrm>
        </p:spPr>
        <p:txBody>
          <a:bodyPr/>
          <a:lstStyle/>
          <a:p>
            <a:pPr marL="0" indent="0" algn="ctr">
              <a:buNone/>
            </a:pPr>
            <a:endParaRPr lang="he-IL" dirty="0"/>
          </a:p>
          <a:p>
            <a:pPr marL="0" indent="0" algn="ctr">
              <a:buNone/>
            </a:pPr>
            <a:endParaRPr lang="he-IL" dirty="0"/>
          </a:p>
          <a:p>
            <a:pPr marL="0" indent="0" algn="ctr">
              <a:buNone/>
            </a:pPr>
            <a:r>
              <a:rPr lang="he-IL" sz="6000" b="1" dirty="0"/>
              <a:t>תודה רבה </a:t>
            </a:r>
          </a:p>
        </p:txBody>
      </p:sp>
    </p:spTree>
    <p:extLst>
      <p:ext uri="{BB962C8B-B14F-4D97-AF65-F5344CB8AC3E}">
        <p14:creationId xmlns:p14="http://schemas.microsoft.com/office/powerpoint/2010/main" val="196929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פתיחת הסדנה</a:t>
            </a:r>
          </a:p>
        </p:txBody>
      </p:sp>
      <p:graphicFrame>
        <p:nvGraphicFramePr>
          <p:cNvPr id="4" name="דיאגרמה 3"/>
          <p:cNvGraphicFramePr/>
          <p:nvPr>
            <p:extLst>
              <p:ext uri="{D42A27DB-BD31-4B8C-83A1-F6EECF244321}">
                <p14:modId xmlns:p14="http://schemas.microsoft.com/office/powerpoint/2010/main" val="221175200"/>
              </p:ext>
            </p:extLst>
          </p:nvPr>
        </p:nvGraphicFramePr>
        <p:xfrm>
          <a:off x="3098800" y="2078182"/>
          <a:ext cx="6654799" cy="4647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31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dirty="0"/>
              <a:t>על תכנית מרכזי הסימולציה</a:t>
            </a:r>
          </a:p>
        </p:txBody>
      </p:sp>
      <p:graphicFrame>
        <p:nvGraphicFramePr>
          <p:cNvPr id="11" name="דיאגרמה 10"/>
          <p:cNvGraphicFramePr/>
          <p:nvPr>
            <p:extLst>
              <p:ext uri="{D42A27DB-BD31-4B8C-83A1-F6EECF244321}">
                <p14:modId xmlns:p14="http://schemas.microsoft.com/office/powerpoint/2010/main" val="3094664870"/>
              </p:ext>
            </p:extLst>
          </p:nvPr>
        </p:nvGraphicFramePr>
        <p:xfrm>
          <a:off x="6095999" y="2021523"/>
          <a:ext cx="5411019" cy="393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דיאגרמה 13"/>
          <p:cNvGraphicFramePr/>
          <p:nvPr>
            <p:extLst>
              <p:ext uri="{D42A27DB-BD31-4B8C-83A1-F6EECF244321}">
                <p14:modId xmlns:p14="http://schemas.microsoft.com/office/powerpoint/2010/main" val="869971736"/>
              </p:ext>
            </p:extLst>
          </p:nvPr>
        </p:nvGraphicFramePr>
        <p:xfrm>
          <a:off x="1478577" y="2257000"/>
          <a:ext cx="5411019" cy="39520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4055806" y="5361904"/>
            <a:ext cx="4247536" cy="1200329"/>
          </a:xfrm>
          <a:prstGeom prst="rect">
            <a:avLst/>
          </a:prstGeom>
          <a:noFill/>
        </p:spPr>
        <p:txBody>
          <a:bodyPr wrap="square" rtlCol="1">
            <a:spAutoFit/>
          </a:bodyPr>
          <a:lstStyle/>
          <a:p>
            <a:pPr algn="ctr"/>
            <a:r>
              <a:rPr lang="he-IL" sz="3600" b="1" dirty="0"/>
              <a:t>למידה משמעותית</a:t>
            </a:r>
          </a:p>
          <a:p>
            <a:pPr algn="ctr"/>
            <a:r>
              <a:rPr lang="he-IL" sz="3600" b="1" dirty="0"/>
              <a:t>הוראה קלינית</a:t>
            </a:r>
          </a:p>
        </p:txBody>
      </p:sp>
    </p:spTree>
    <p:extLst>
      <p:ext uri="{BB962C8B-B14F-4D97-AF65-F5344CB8AC3E}">
        <p14:creationId xmlns:p14="http://schemas.microsoft.com/office/powerpoint/2010/main" val="171384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4" grpId="0">
        <p:bldAsOne/>
      </p:bldGraphic>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הסימולציה ככלי להכשרה ופיתוח מקצועי</a:t>
            </a:r>
          </a:p>
        </p:txBody>
      </p:sp>
      <p:pic>
        <p:nvPicPr>
          <p:cNvPr id="8" name="מציין מיקום תוכן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0580" y="2056264"/>
            <a:ext cx="7730838" cy="4635482"/>
          </a:xfrm>
        </p:spPr>
      </p:pic>
    </p:spTree>
    <p:extLst>
      <p:ext uri="{BB962C8B-B14F-4D97-AF65-F5344CB8AC3E}">
        <p14:creationId xmlns:p14="http://schemas.microsoft.com/office/powerpoint/2010/main" val="250674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tx1"/>
                </a:solidFill>
              </a:rPr>
              <a:t>מטרת התכנית הארצית לסימולציה</a:t>
            </a:r>
          </a:p>
        </p:txBody>
      </p:sp>
      <p:sp>
        <p:nvSpPr>
          <p:cNvPr id="3" name="מציין מיקום תוכן 2"/>
          <p:cNvSpPr>
            <a:spLocks noGrp="1"/>
          </p:cNvSpPr>
          <p:nvPr>
            <p:ph idx="1"/>
          </p:nvPr>
        </p:nvSpPr>
        <p:spPr/>
        <p:txBody>
          <a:bodyPr>
            <a:normAutofit/>
          </a:bodyPr>
          <a:lstStyle/>
          <a:p>
            <a:r>
              <a:rPr lang="he-IL" sz="3600" dirty="0"/>
              <a:t>קידום מיומנויות התקשורת בקרב אנשי ונשות חינוך -ליצירת תחושת בטחון, אמון וכבוד באינטראקציות של הוראה- למידה.</a:t>
            </a:r>
          </a:p>
          <a:p>
            <a:r>
              <a:rPr lang="he-IL" sz="3600" dirty="0"/>
              <a:t>קידום תהליכי למידה מבוססי התנסות חווייתית ועיבוד רפלקטיבי, אישיים וקבוצתיים.</a:t>
            </a:r>
          </a:p>
        </p:txBody>
      </p:sp>
    </p:spTree>
    <p:extLst>
      <p:ext uri="{BB962C8B-B14F-4D97-AF65-F5344CB8AC3E}">
        <p14:creationId xmlns:p14="http://schemas.microsoft.com/office/powerpoint/2010/main" val="357313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dirty="0"/>
              <a:t>על תכנית מרכזי הסימולציה</a:t>
            </a:r>
          </a:p>
        </p:txBody>
      </p:sp>
      <p:sp>
        <p:nvSpPr>
          <p:cNvPr id="5" name="מלבן 4"/>
          <p:cNvSpPr/>
          <p:nvPr/>
        </p:nvSpPr>
        <p:spPr>
          <a:xfrm>
            <a:off x="377587" y="2290004"/>
            <a:ext cx="11436824" cy="1649682"/>
          </a:xfrm>
          <a:prstGeom prst="rect">
            <a:avLst/>
          </a:prstGeom>
        </p:spPr>
        <p:txBody>
          <a:bodyPr wrap="square">
            <a:spAutoFit/>
          </a:bodyPr>
          <a:lstStyle/>
          <a:p>
            <a:pPr marL="16510" algn="just">
              <a:lnSpc>
                <a:spcPct val="115000"/>
              </a:lnSpc>
            </a:pPr>
            <a:r>
              <a:rPr lang="he-IL" sz="2200" dirty="0">
                <a:latin typeface="Times New Roman" panose="02020603050405020304" pitchFamily="18" charset="0"/>
                <a:ea typeface="Times New Roman" panose="02020603050405020304" pitchFamily="18" charset="0"/>
              </a:rPr>
              <a:t>בשנת תשע"ט פועלים 19 מרכזי סימולציה, המתוקצבים על ידי הקול הקורא של משרד החינוך, ומקיימים סדנאות למגוון קהלים בשפה העברית והערבית:</a:t>
            </a:r>
          </a:p>
          <a:p>
            <a:pPr marL="16510" algn="just">
              <a:lnSpc>
                <a:spcPct val="115000"/>
              </a:lnSpc>
            </a:pPr>
            <a:r>
              <a:rPr lang="he-IL" sz="2200" dirty="0">
                <a:latin typeface="Times New Roman" panose="02020603050405020304" pitchFamily="18" charset="0"/>
                <a:ea typeface="Times New Roman" panose="02020603050405020304" pitchFamily="18" charset="0"/>
              </a:rPr>
              <a:t>סטודנטים בשלב ההכשרה, מתמחים בשלב ההתמחות, מורים חדשים בשלב הכניסה להוראה, מורים ותיקים ובעלי תפקידים.</a:t>
            </a:r>
            <a:endParaRPr lang="en-US" sz="2200" dirty="0">
              <a:effectLst/>
              <a:latin typeface="Calibri" panose="020F0502020204030204" pitchFamily="34" charset="0"/>
              <a:ea typeface="Calibri" panose="020F0502020204030204" pitchFamily="34" charset="0"/>
            </a:endParaRPr>
          </a:p>
        </p:txBody>
      </p:sp>
      <p:pic>
        <p:nvPicPr>
          <p:cNvPr id="4" name="Picture 2" descr="https://userscontent2.emaze.com/images/5a176114-1344-42c7-b256-9e7138603e88/6600a7bbd9c9107b6a7fda018c8a5b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17" y="4073236"/>
            <a:ext cx="8032528" cy="25851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48945" y="6192062"/>
            <a:ext cx="1371600" cy="369332"/>
          </a:xfrm>
          <a:prstGeom prst="rect">
            <a:avLst/>
          </a:prstGeom>
          <a:noFill/>
        </p:spPr>
        <p:txBody>
          <a:bodyPr wrap="square" rtlCol="1">
            <a:spAutoFit/>
          </a:bodyPr>
          <a:lstStyle/>
          <a:p>
            <a:r>
              <a:rPr lang="he-IL" b="1" dirty="0"/>
              <a:t>מרכז הלב</a:t>
            </a:r>
          </a:p>
        </p:txBody>
      </p:sp>
    </p:spTree>
    <p:extLst>
      <p:ext uri="{BB962C8B-B14F-4D97-AF65-F5344CB8AC3E}">
        <p14:creationId xmlns:p14="http://schemas.microsoft.com/office/powerpoint/2010/main" val="213026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800" dirty="0"/>
              <a:t>משחק בסימולציה</a:t>
            </a:r>
          </a:p>
        </p:txBody>
      </p:sp>
      <p:sp>
        <p:nvSpPr>
          <p:cNvPr id="3" name="מציין מיקום תוכן 2"/>
          <p:cNvSpPr>
            <a:spLocks noGrp="1"/>
          </p:cNvSpPr>
          <p:nvPr>
            <p:ph idx="1"/>
          </p:nvPr>
        </p:nvSpPr>
        <p:spPr>
          <a:xfrm>
            <a:off x="810000" y="2152651"/>
            <a:ext cx="10943850" cy="4163348"/>
          </a:xfrm>
        </p:spPr>
        <p:txBody>
          <a:bodyPr>
            <a:normAutofit lnSpcReduction="10000"/>
          </a:bodyPr>
          <a:lstStyle/>
          <a:p>
            <a:r>
              <a:rPr lang="he-IL" sz="3200" dirty="0">
                <a:latin typeface="Tahoma" panose="020B0604030504040204" pitchFamily="34" charset="0"/>
                <a:ea typeface="Tahoma" panose="020B0604030504040204" pitchFamily="34" charset="0"/>
                <a:cs typeface="Tahoma" panose="020B0604030504040204" pitchFamily="34" charset="0"/>
              </a:rPr>
              <a:t>פתיחה אחידה- יצירת קונפליקט</a:t>
            </a:r>
          </a:p>
          <a:p>
            <a:r>
              <a:rPr lang="he-IL" sz="3200" dirty="0">
                <a:latin typeface="Tahoma" panose="020B0604030504040204" pitchFamily="34" charset="0"/>
                <a:ea typeface="Tahoma" panose="020B0604030504040204" pitchFamily="34" charset="0"/>
                <a:cs typeface="Tahoma" panose="020B0604030504040204" pitchFamily="34" charset="0"/>
              </a:rPr>
              <a:t>המתנסה באור הזרקורים- השחקנים/</a:t>
            </a:r>
            <a:r>
              <a:rPr lang="he-IL" sz="3200" dirty="0" err="1">
                <a:latin typeface="Tahoma" panose="020B0604030504040204" pitchFamily="34" charset="0"/>
                <a:ea typeface="Tahoma" panose="020B0604030504040204" pitchFamily="34" charset="0"/>
                <a:cs typeface="Tahoma" panose="020B0604030504040204" pitchFamily="34" charset="0"/>
              </a:rPr>
              <a:t>ות</a:t>
            </a:r>
            <a:r>
              <a:rPr lang="he-IL" sz="3200" dirty="0">
                <a:latin typeface="Tahoma" panose="020B0604030504040204" pitchFamily="34" charset="0"/>
                <a:ea typeface="Tahoma" panose="020B0604030504040204" pitchFamily="34" charset="0"/>
                <a:cs typeface="Tahoma" panose="020B0604030504040204" pitchFamily="34" charset="0"/>
              </a:rPr>
              <a:t> הם פלטפורמה ללמידה</a:t>
            </a:r>
          </a:p>
          <a:p>
            <a:r>
              <a:rPr lang="he-IL" sz="3200" dirty="0">
                <a:latin typeface="Tahoma" panose="020B0604030504040204" pitchFamily="34" charset="0"/>
                <a:ea typeface="Tahoma" panose="020B0604030504040204" pitchFamily="34" charset="0"/>
                <a:cs typeface="Tahoma" panose="020B0604030504040204" pitchFamily="34" charset="0"/>
              </a:rPr>
              <a:t>קשב לאחר ולעצמי- מה עושה/ אומר? מה זה מעורר בי? מה זה גורם לי לעשות?</a:t>
            </a:r>
          </a:p>
          <a:p>
            <a:r>
              <a:rPr lang="he-IL" sz="3200" dirty="0">
                <a:latin typeface="Tahoma" panose="020B0604030504040204" pitchFamily="34" charset="0"/>
                <a:ea typeface="Tahoma" panose="020B0604030504040204" pitchFamily="34" charset="0"/>
                <a:cs typeface="Tahoma" panose="020B0604030504040204" pitchFamily="34" charset="0"/>
              </a:rPr>
              <a:t>תגובה דינמית בהתאם להתנהלות המתנסה</a:t>
            </a:r>
          </a:p>
          <a:p>
            <a:r>
              <a:rPr lang="en-US" sz="3200" dirty="0">
                <a:latin typeface="Tahoma" panose="020B0604030504040204" pitchFamily="34" charset="0"/>
                <a:ea typeface="Tahoma" panose="020B0604030504040204" pitchFamily="34" charset="0"/>
                <a:cs typeface="Tahoma" panose="020B0604030504040204" pitchFamily="34" charset="0"/>
              </a:rPr>
              <a:t>In session feedback</a:t>
            </a:r>
            <a:r>
              <a:rPr lang="he-IL" sz="3200" dirty="0">
                <a:latin typeface="Tahoma" panose="020B0604030504040204" pitchFamily="34" charset="0"/>
                <a:ea typeface="Tahoma" panose="020B0604030504040204" pitchFamily="34" charset="0"/>
                <a:cs typeface="Tahoma" panose="020B0604030504040204" pitchFamily="34" charset="0"/>
              </a:rPr>
              <a:t>- מאפשרים למידה תוך כדי התנסות</a:t>
            </a:r>
          </a:p>
          <a:p>
            <a:endParaRPr lang="he-IL" dirty="0"/>
          </a:p>
        </p:txBody>
      </p:sp>
    </p:spTree>
    <p:extLst>
      <p:ext uri="{BB962C8B-B14F-4D97-AF65-F5344CB8AC3E}">
        <p14:creationId xmlns:p14="http://schemas.microsoft.com/office/powerpoint/2010/main" val="361667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למידה מבוססת התנסות</a:t>
            </a:r>
          </a:p>
        </p:txBody>
      </p:sp>
      <p:graphicFrame>
        <p:nvGraphicFramePr>
          <p:cNvPr id="5" name="דיאגרמה 4"/>
          <p:cNvGraphicFramePr/>
          <p:nvPr>
            <p:extLst>
              <p:ext uri="{D42A27DB-BD31-4B8C-83A1-F6EECF244321}">
                <p14:modId xmlns:p14="http://schemas.microsoft.com/office/powerpoint/2010/main" val="3800632334"/>
              </p:ext>
            </p:extLst>
          </p:nvPr>
        </p:nvGraphicFramePr>
        <p:xfrm>
          <a:off x="2619214" y="1882039"/>
          <a:ext cx="7815450" cy="4975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39485" y="4549676"/>
            <a:ext cx="2743200" cy="2308324"/>
          </a:xfrm>
          <a:prstGeom prst="rect">
            <a:avLst/>
          </a:prstGeom>
          <a:noFill/>
        </p:spPr>
        <p:txBody>
          <a:bodyPr wrap="square" rtlCol="1">
            <a:spAutoFit/>
          </a:bodyPr>
          <a:lstStyle/>
          <a:p>
            <a:pPr algn="l" rtl="0"/>
            <a:r>
              <a:rPr lang="en-US" dirty="0"/>
              <a:t>Kolb, D.A., 1983, Experiential Learning: Experience as the Source of Learning and .Development, Prentice-Hall, Englewood cliffs, New-Jersey</a:t>
            </a:r>
            <a:endParaRPr lang="he-IL" dirty="0"/>
          </a:p>
        </p:txBody>
      </p:sp>
      <p:sp>
        <p:nvSpPr>
          <p:cNvPr id="3" name="TextBox 2"/>
          <p:cNvSpPr txBox="1"/>
          <p:nvPr/>
        </p:nvSpPr>
        <p:spPr>
          <a:xfrm>
            <a:off x="9491312" y="5185262"/>
            <a:ext cx="1924050" cy="461665"/>
          </a:xfrm>
          <a:prstGeom prst="rect">
            <a:avLst/>
          </a:prstGeom>
          <a:noFill/>
          <a:ln>
            <a:solidFill>
              <a:schemeClr val="accent1"/>
            </a:solidFill>
          </a:ln>
        </p:spPr>
        <p:txBody>
          <a:bodyPr wrap="square" rtlCol="1">
            <a:spAutoFit/>
          </a:bodyPr>
          <a:lstStyle/>
          <a:p>
            <a:r>
              <a:rPr lang="he-IL" sz="2400" dirty="0"/>
              <a:t>שחקניות/ים</a:t>
            </a:r>
          </a:p>
        </p:txBody>
      </p:sp>
      <p:sp>
        <p:nvSpPr>
          <p:cNvPr id="4" name="חץ מכופף למעלה 3"/>
          <p:cNvSpPr/>
          <p:nvPr/>
        </p:nvSpPr>
        <p:spPr>
          <a:xfrm rot="16410125">
            <a:off x="9519258" y="4263925"/>
            <a:ext cx="662014" cy="5715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מכופף 7"/>
          <p:cNvSpPr/>
          <p:nvPr/>
        </p:nvSpPr>
        <p:spPr>
          <a:xfrm rot="11722309">
            <a:off x="8816253" y="5897281"/>
            <a:ext cx="960293"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241468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gn="ctr">
              <a:buNone/>
            </a:pPr>
            <a:r>
              <a:rPr lang="he-IL" sz="4400" b="1" dirty="0">
                <a:latin typeface="Tahoma" panose="020B0604030504040204" pitchFamily="34" charset="0"/>
                <a:ea typeface="Tahoma" panose="020B0604030504040204" pitchFamily="34" charset="0"/>
                <a:cs typeface="Tahoma" panose="020B0604030504040204" pitchFamily="34" charset="0"/>
              </a:rPr>
              <a:t>בואו נשחק...</a:t>
            </a:r>
          </a:p>
        </p:txBody>
      </p:sp>
    </p:spTree>
    <p:extLst>
      <p:ext uri="{BB962C8B-B14F-4D97-AF65-F5344CB8AC3E}">
        <p14:creationId xmlns:p14="http://schemas.microsoft.com/office/powerpoint/2010/main" val="423579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ניהול שיעור בכתה</a:t>
            </a:r>
          </a:p>
        </p:txBody>
      </p:sp>
      <p:sp>
        <p:nvSpPr>
          <p:cNvPr id="3" name="מציין מיקום תוכן 2"/>
          <p:cNvSpPr>
            <a:spLocks noGrp="1"/>
          </p:cNvSpPr>
          <p:nvPr>
            <p:ph idx="1"/>
          </p:nvPr>
        </p:nvSpPr>
        <p:spPr>
          <a:xfrm>
            <a:off x="232475" y="2200760"/>
            <a:ext cx="11435172" cy="4462014"/>
          </a:xfrm>
        </p:spPr>
        <p:txBody>
          <a:bodyPr>
            <a:normAutofit fontScale="92500" lnSpcReduction="20000"/>
          </a:bodyPr>
          <a:lstStyle/>
          <a:p>
            <a:pPr marL="0" indent="0">
              <a:buNone/>
            </a:pPr>
            <a:r>
              <a:rPr lang="he-IL" sz="2800" b="1" u="sng" dirty="0">
                <a:latin typeface="Tahoma" panose="020B0604030504040204" pitchFamily="34" charset="0"/>
                <a:ea typeface="Tahoma" panose="020B0604030504040204" pitchFamily="34" charset="0"/>
                <a:cs typeface="Tahoma" panose="020B0604030504040204" pitchFamily="34" charset="0"/>
              </a:rPr>
              <a:t>נתוני פתיחה</a:t>
            </a:r>
          </a:p>
          <a:p>
            <a:pPr marL="0" indent="0">
              <a:buNone/>
            </a:pPr>
            <a:r>
              <a:rPr lang="he-IL" sz="2800" dirty="0">
                <a:latin typeface="Tahoma" panose="020B0604030504040204" pitchFamily="34" charset="0"/>
                <a:ea typeface="Tahoma" panose="020B0604030504040204" pitchFamily="34" charset="0"/>
                <a:cs typeface="Tahoma" panose="020B0604030504040204" pitchFamily="34" charset="0"/>
              </a:rPr>
              <a:t>את מורה בחטיבת ביניים. </a:t>
            </a:r>
          </a:p>
          <a:p>
            <a:pPr marL="0" indent="0">
              <a:buNone/>
            </a:pPr>
            <a:r>
              <a:rPr lang="he-IL" sz="2800" dirty="0">
                <a:latin typeface="Tahoma" panose="020B0604030504040204" pitchFamily="34" charset="0"/>
                <a:ea typeface="Tahoma" panose="020B0604030504040204" pitchFamily="34" charset="0"/>
                <a:cs typeface="Tahoma" panose="020B0604030504040204" pitchFamily="34" charset="0"/>
              </a:rPr>
              <a:t>בדיוק כעת היה צלצול לחזור לכתה מההפסקה ואת נכנסת לשיעור בכתה ט'5 המוכרת לך היטב.</a:t>
            </a:r>
            <a:endParaRPr lang="en-US" sz="2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2800" dirty="0">
                <a:latin typeface="Tahoma" panose="020B0604030504040204" pitchFamily="34" charset="0"/>
                <a:ea typeface="Tahoma" panose="020B0604030504040204" pitchFamily="34" charset="0"/>
                <a:cs typeface="Tahoma" panose="020B0604030504040204" pitchFamily="34" charset="0"/>
              </a:rPr>
              <a:t>בכתה תפגשי את רותם- תלמיד/ה בעלת הישגים בינוניים, שקטה ומופנמת שסובלת פעמים רבות מהצקות. </a:t>
            </a:r>
          </a:p>
          <a:p>
            <a:pPr marL="0" indent="0">
              <a:buNone/>
            </a:pPr>
            <a:r>
              <a:rPr lang="he-IL" sz="2800" dirty="0">
                <a:latin typeface="Tahoma" panose="020B0604030504040204" pitchFamily="34" charset="0"/>
                <a:ea typeface="Tahoma" panose="020B0604030504040204" pitchFamily="34" charset="0"/>
                <a:cs typeface="Tahoma" panose="020B0604030504040204" pitchFamily="34" charset="0"/>
              </a:rPr>
              <a:t>כמו כן, תפגשי את שקד ואביב שחוזרים כעת מההפסקה, שקד ואביב הם תלמידים בעלי הישגים בינוניים – נמוכים ומובילים מאד בכתה מבחינה חברתית.</a:t>
            </a:r>
            <a:endParaRPr lang="en-US" sz="2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2800" dirty="0">
                <a:latin typeface="Tahoma" panose="020B0604030504040204" pitchFamily="34" charset="0"/>
                <a:ea typeface="Tahoma" panose="020B0604030504040204" pitchFamily="34" charset="0"/>
                <a:cs typeface="Tahoma" panose="020B0604030504040204" pitchFamily="34" charset="0"/>
              </a:rPr>
              <a:t>בשבוע הבא מתקיים מבחן שכבתי גדול וזהו השיעור האחרון שלך עם הכתה לפני המבחן... את מבקשת להתחיל וללמד.</a:t>
            </a: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he-IL" dirty="0"/>
          </a:p>
        </p:txBody>
      </p:sp>
    </p:spTree>
    <p:extLst>
      <p:ext uri="{BB962C8B-B14F-4D97-AF65-F5344CB8AC3E}">
        <p14:creationId xmlns:p14="http://schemas.microsoft.com/office/powerpoint/2010/main" val="10915000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אוי לציטוט">
  <a:themeElements>
    <a:clrScheme name="התאמה אישית 1">
      <a:dk1>
        <a:sysClr val="windowText" lastClr="000000"/>
      </a:dk1>
      <a:lt1>
        <a:sysClr val="window" lastClr="FFFFFF"/>
      </a:lt1>
      <a:dk2>
        <a:srgbClr val="675249"/>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ראוי לציטוט">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ראוי לציטוט">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1_ראוי לציטוט">
  <a:themeElements>
    <a:clrScheme name="חציון">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ראוי לציטוט">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ראוי לציטוט">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TM03457503[[fn=ראוי לציטוט]]</Template>
  <TotalTime>1603</TotalTime>
  <Words>1449</Words>
  <Application>Microsoft Office PowerPoint</Application>
  <PresentationFormat>מסך רחב</PresentationFormat>
  <Paragraphs>185</Paragraphs>
  <Slides>24</Slides>
  <Notes>11</Notes>
  <HiddenSlides>0</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24</vt:i4>
      </vt:variant>
    </vt:vector>
  </HeadingPairs>
  <TitlesOfParts>
    <vt:vector size="33" baseType="lpstr">
      <vt:lpstr>Calibri</vt:lpstr>
      <vt:lpstr>Century Gothic</vt:lpstr>
      <vt:lpstr>David</vt:lpstr>
      <vt:lpstr>Tahoma</vt:lpstr>
      <vt:lpstr>Times New Roman</vt:lpstr>
      <vt:lpstr>Wingdings</vt:lpstr>
      <vt:lpstr>Wingdings 2</vt:lpstr>
      <vt:lpstr>ראוי לציטוט</vt:lpstr>
      <vt:lpstr>1_ראוי לציטוט</vt:lpstr>
      <vt:lpstr>מפגש הכשרה לשחקניות/ים  בסדנאות סימולציה- התוכנית הארצית למרכזי סימולציה מופ"ת</vt:lpstr>
      <vt:lpstr>עבורי להיות שחקנ/ית בסדנת סימולציה  זה כמו להיות...</vt:lpstr>
      <vt:lpstr>הסימולציה ככלי להכשרה ופיתוח מקצועי</vt:lpstr>
      <vt:lpstr>מטרת התכנית הארצית לסימולציה</vt:lpstr>
      <vt:lpstr>על תכנית מרכזי הסימולציה</vt:lpstr>
      <vt:lpstr>משחק בסימולציה</vt:lpstr>
      <vt:lpstr>למידה מבוססת התנסות</vt:lpstr>
      <vt:lpstr>מצגת של PowerPoint‏</vt:lpstr>
      <vt:lpstr>ניהול שיעור בכתה</vt:lpstr>
      <vt:lpstr>רקע על הדמויות</vt:lpstr>
      <vt:lpstr>רקע על הדמויות- המשך</vt:lpstr>
      <vt:lpstr>רקע על הדמויות- המשך</vt:lpstr>
      <vt:lpstr>שאלות תוך כדי סימולציה ואחריה </vt:lpstr>
      <vt:lpstr>סל מיומנויות תקשורת</vt:lpstr>
      <vt:lpstr>נתוני פתיחה- שיחה עם הורה מרכז הלב- ביה"ס לחינוך בבר אילן</vt:lpstr>
      <vt:lpstr>קווים מנחים למתן משוב</vt:lpstr>
      <vt:lpstr>קווים מנחים למתן משוב</vt:lpstr>
      <vt:lpstr>מצגת של PowerPoint‏</vt:lpstr>
      <vt:lpstr>מבנה כל סבב – 25 דק':</vt:lpstr>
      <vt:lpstr>מצגת של PowerPoint‏</vt:lpstr>
      <vt:lpstr>סיכום</vt:lpstr>
      <vt:lpstr>מצגת של PowerPoint‏</vt:lpstr>
      <vt:lpstr>פתיחת הסדנה</vt:lpstr>
      <vt:lpstr>על תכנית מרכזי הסימולציה</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ועדת היגוי- התוכנית הארצית למרכזי סימולציה מופ"ת</dc:title>
  <dc:creator>Gali Nahary</dc:creator>
  <cp:lastModifiedBy>simulation simulation</cp:lastModifiedBy>
  <cp:revision>173</cp:revision>
  <dcterms:created xsi:type="dcterms:W3CDTF">2016-12-29T19:24:57Z</dcterms:created>
  <dcterms:modified xsi:type="dcterms:W3CDTF">2024-05-01T10:25:25Z</dcterms:modified>
</cp:coreProperties>
</file>