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CDF8-C79A-43D4-A8E2-AA7C0A6ABD22}" type="datetimeFigureOut">
              <a:rPr lang="he-IL" smtClean="0"/>
              <a:t>כ"ה/אב/תשפ"ד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E41E-049C-42CA-BFC7-A02505225296}" type="slidenum">
              <a:rPr lang="he-IL" smtClean="0"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33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CDF8-C79A-43D4-A8E2-AA7C0A6ABD22}" type="datetimeFigureOut">
              <a:rPr lang="he-IL" smtClean="0"/>
              <a:t>כ"ה/אב/תשפ"ד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E41E-049C-42CA-BFC7-A025052252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332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CDF8-C79A-43D4-A8E2-AA7C0A6ABD22}" type="datetimeFigureOut">
              <a:rPr lang="he-IL" smtClean="0"/>
              <a:t>כ"ה/אב/תשפ"ד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E41E-049C-42CA-BFC7-A025052252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220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CDF8-C79A-43D4-A8E2-AA7C0A6ABD22}" type="datetimeFigureOut">
              <a:rPr lang="he-IL" smtClean="0"/>
              <a:t>כ"ה/אב/תשפ"ד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E41E-049C-42CA-BFC7-A025052252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895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CDF8-C79A-43D4-A8E2-AA7C0A6ABD22}" type="datetimeFigureOut">
              <a:rPr lang="he-IL" smtClean="0"/>
              <a:t>כ"ה/אב/תשפ"ד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E41E-049C-42CA-BFC7-A02505225296}" type="slidenum">
              <a:rPr lang="he-IL" smtClean="0"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35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CDF8-C79A-43D4-A8E2-AA7C0A6ABD22}" type="datetimeFigureOut">
              <a:rPr lang="he-IL" smtClean="0"/>
              <a:t>כ"ה/אב/תשפ"ד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E41E-049C-42CA-BFC7-A025052252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333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CDF8-C79A-43D4-A8E2-AA7C0A6ABD22}" type="datetimeFigureOut">
              <a:rPr lang="he-IL" smtClean="0"/>
              <a:t>כ"ה/אב/תשפ"ד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E41E-049C-42CA-BFC7-A025052252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645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CDF8-C79A-43D4-A8E2-AA7C0A6ABD22}" type="datetimeFigureOut">
              <a:rPr lang="he-IL" smtClean="0"/>
              <a:t>כ"ה/אב/תשפ"ד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E41E-049C-42CA-BFC7-A025052252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875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CDF8-C79A-43D4-A8E2-AA7C0A6ABD22}" type="datetimeFigureOut">
              <a:rPr lang="he-IL" smtClean="0"/>
              <a:t>כ"ה/אב/תשפ"ד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E41E-049C-42CA-BFC7-A025052252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115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C93CDF8-C79A-43D4-A8E2-AA7C0A6ABD22}" type="datetimeFigureOut">
              <a:rPr lang="he-IL" smtClean="0"/>
              <a:t>כ"ה/אב/תשפ"ד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DE41E-049C-42CA-BFC7-A025052252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946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CDF8-C79A-43D4-A8E2-AA7C0A6ABD22}" type="datetimeFigureOut">
              <a:rPr lang="he-IL" smtClean="0"/>
              <a:t>כ"ה/אב/תשפ"ד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E41E-049C-42CA-BFC7-A025052252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726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C93CDF8-C79A-43D4-A8E2-AA7C0A6ABD22}" type="datetimeFigureOut">
              <a:rPr lang="he-IL" smtClean="0"/>
              <a:t>כ"ה/אב/תשפ"ד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2DE41E-049C-42CA-BFC7-A02505225296}" type="slidenum">
              <a:rPr lang="he-IL" smtClean="0"/>
              <a:t>‹#›</a:t>
            </a:fld>
            <a:endParaRPr lang="he-I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79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952" y="0"/>
            <a:ext cx="2147047" cy="137128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586286" cy="13716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400" dirty="0">
                <a:latin typeface="Arial Black" panose="020B0A04020102020204" pitchFamily="34" charset="0"/>
              </a:rPr>
              <a:t>השימוש בסימולציות מקוונות בחינוך כדי לפתח מיומנויות ניהול כיתה בקרב </a:t>
            </a:r>
            <a:r>
              <a:rPr lang="he-IL" sz="4400" dirty="0" err="1">
                <a:latin typeface="Arial Black" panose="020B0A04020102020204" pitchFamily="34" charset="0"/>
              </a:rPr>
              <a:t>מתכשרים</a:t>
            </a:r>
            <a:r>
              <a:rPr lang="he-IL" sz="4400" dirty="0">
                <a:latin typeface="Arial Black" panose="020B0A04020102020204" pitchFamily="34" charset="0"/>
              </a:rPr>
              <a:t> להוראה: השלכות לפרקטיקה רפלקטיבית</a:t>
            </a:r>
            <a:br>
              <a:rPr lang="en-US" sz="4400" dirty="0">
                <a:latin typeface="Arial Black" panose="020B0A04020102020204" pitchFamily="34" charset="0"/>
              </a:rPr>
            </a:br>
            <a:endParaRPr lang="he-IL" sz="4400" dirty="0">
              <a:latin typeface="Arial Black" panose="020B0A04020102020204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b="1" dirty="0" err="1">
                <a:latin typeface="ArialUnicodeMS"/>
                <a:ea typeface="Calibri" panose="020F0502020204030204" pitchFamily="34" charset="0"/>
                <a:cs typeface="Arial" panose="020B0604020202020204" pitchFamily="34" charset="0"/>
              </a:rPr>
              <a:t>McGarr</a:t>
            </a:r>
            <a:r>
              <a:rPr lang="en-US" b="1" dirty="0">
                <a:latin typeface="ArialUnicodeMS"/>
                <a:ea typeface="Calibri" panose="020F0502020204030204" pitchFamily="34" charset="0"/>
                <a:cs typeface="Arial" panose="020B0604020202020204" pitchFamily="34" charset="0"/>
              </a:rPr>
              <a:t>, O. (2020). The use of virtual simulations in teacher education to develop pre-service teachers</a:t>
            </a:r>
            <a:r>
              <a:rPr lang="en-US" b="1" dirty="0">
                <a:latin typeface="ArialUnicodeMS"/>
                <a:ea typeface="Calibri" panose="020F0502020204030204" pitchFamily="34" charset="0"/>
                <a:cs typeface="ArialUnicodeMS"/>
              </a:rPr>
              <a:t>’</a:t>
            </a:r>
            <a:r>
              <a:rPr lang="en-US" b="1" dirty="0">
                <a:latin typeface="ArialUnicodeMS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UnicodeMS"/>
                <a:ea typeface="Calibri" panose="020F0502020204030204" pitchFamily="34" charset="0"/>
                <a:cs typeface="Arial" panose="020B0604020202020204" pitchFamily="34" charset="0"/>
              </a:rPr>
              <a:t>behaviour</a:t>
            </a:r>
            <a:r>
              <a:rPr lang="en-US" b="1" dirty="0">
                <a:latin typeface="ArialUnicodeMS"/>
                <a:ea typeface="Calibri" panose="020F0502020204030204" pitchFamily="34" charset="0"/>
                <a:cs typeface="Arial" panose="020B0604020202020204" pitchFamily="34" charset="0"/>
              </a:rPr>
              <a:t> and classroom management skills: implications for reflective practice. </a:t>
            </a:r>
            <a:r>
              <a:rPr lang="en-US" b="1" i="1" dirty="0">
                <a:latin typeface="ArialUnicodeMS"/>
                <a:ea typeface="Calibri" panose="020F0502020204030204" pitchFamily="34" charset="0"/>
                <a:cs typeface="Arial" panose="020B0604020202020204" pitchFamily="34" charset="0"/>
              </a:rPr>
              <a:t>Journal of Education for Teaching, 46</a:t>
            </a:r>
            <a:r>
              <a:rPr lang="en-US" b="1" dirty="0">
                <a:latin typeface="ArialUnicodeMS"/>
                <a:ea typeface="Calibri" panose="020F0502020204030204" pitchFamily="34" charset="0"/>
                <a:cs typeface="Arial" panose="020B0604020202020204" pitchFamily="34" charset="0"/>
              </a:rPr>
              <a:t> (2), 159-169. DOI: 10.1080/02607476.2020.1724654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78685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סימולציות מקוונות בהכשרת מורים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3236" y="1737360"/>
            <a:ext cx="3685846" cy="4022725"/>
          </a:xfrm>
          <a:prstGeom prst="rect">
            <a:avLst/>
          </a:prstGeom>
        </p:spPr>
      </p:pic>
      <p:sp>
        <p:nvSpPr>
          <p:cNvPr id="6" name="מציין מיקום תוכן 5"/>
          <p:cNvSpPr>
            <a:spLocks noGrp="1"/>
          </p:cNvSpPr>
          <p:nvPr>
            <p:ph sz="half" idx="2"/>
          </p:nvPr>
        </p:nvSpPr>
        <p:spPr>
          <a:xfrm>
            <a:off x="4129083" y="1845735"/>
            <a:ext cx="7562174" cy="43199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e-IL" sz="3200" dirty="0"/>
              <a:t>הזדמנות להתנסות במצבים מדמי מציאות של הוראה בכיתה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3200" dirty="0"/>
              <a:t>תרחישים מובנים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3200" dirty="0"/>
              <a:t>רפלקציה על הפרקטיקה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3200" dirty="0"/>
              <a:t> אימון בבניית מערכי שיעור, ניהול כיתה והוראה בסביבה של שונות באופן פעיל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3200" dirty="0"/>
              <a:t>משוב על פיתוח כישורים ומיומנויות הוראה ותקשורת</a:t>
            </a:r>
          </a:p>
        </p:txBody>
      </p:sp>
    </p:spTree>
    <p:extLst>
      <p:ext uri="{BB962C8B-B14F-4D97-AF65-F5344CB8AC3E}">
        <p14:creationId xmlns:p14="http://schemas.microsoft.com/office/powerpoint/2010/main" val="1739698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2800" b="1" dirty="0"/>
              <a:t>יתרונות לשימוש בסימולציות מקוונות בחינוך (</a:t>
            </a:r>
            <a:r>
              <a:rPr lang="en-US" sz="2800" b="1" dirty="0" err="1"/>
              <a:t>Badiee</a:t>
            </a:r>
            <a:r>
              <a:rPr lang="en-US" sz="2800" b="1" dirty="0"/>
              <a:t> &amp;  Kaufman, 2015; Gregory et al., 2011; </a:t>
            </a:r>
            <a:r>
              <a:rPr lang="en-US" sz="2800" b="1" dirty="0" err="1"/>
              <a:t>Jonassen</a:t>
            </a:r>
            <a:r>
              <a:rPr lang="en-US" sz="2800" b="1" dirty="0"/>
              <a:t> et al., 2003;</a:t>
            </a:r>
            <a:r>
              <a:rPr lang="he-IL" sz="2800" b="1" dirty="0"/>
              <a:t>):</a:t>
            </a:r>
            <a:br>
              <a:rPr lang="en-US" sz="2800" b="1" dirty="0"/>
            </a:br>
            <a:endParaRPr lang="he-IL" sz="28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91886" y="1845734"/>
            <a:ext cx="7262948" cy="402336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he-IL" dirty="0"/>
              <a:t>גישור על הפער בין התיאוריה לפרקטיקה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he-IL" dirty="0"/>
              <a:t>בניית מודלים מנטליים של מושגים חינוכיים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he-IL" dirty="0"/>
              <a:t>אימון בסביבה בטוחה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he-IL" dirty="0"/>
              <a:t>הגברת המוטיבציה, היצירתיות והאינטראקציות החברתיות של המתנסים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he-IL" dirty="0"/>
              <a:t>הנחייה בתהליך הפיתוח המקצועי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he-IL" dirty="0"/>
              <a:t>התמודדות עם הלחצים על שיפור ביצועי </a:t>
            </a:r>
            <a:r>
              <a:rPr lang="he-IL" dirty="0" err="1"/>
              <a:t>המתכשרים</a:t>
            </a:r>
            <a:r>
              <a:rPr lang="he-IL" dirty="0"/>
              <a:t> בסביבה בטוחה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he-IL" dirty="0"/>
              <a:t>שינוי התנהגות ופעולות בסביבה מבוקרת.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he-IL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74063" y="1737360"/>
            <a:ext cx="3370754" cy="3609352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6479176" y="545508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419" sz="1400" b="1" dirty="0"/>
              <a:t>https://www.westga.edu/academics/education/uwg-live.php</a:t>
            </a:r>
            <a:endParaRPr lang="he-IL" sz="1400" b="1" dirty="0"/>
          </a:p>
        </p:txBody>
      </p:sp>
    </p:spTree>
    <p:extLst>
      <p:ext uri="{BB962C8B-B14F-4D97-AF65-F5344CB8AC3E}">
        <p14:creationId xmlns:p14="http://schemas.microsoft.com/office/powerpoint/2010/main" val="22887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816517"/>
          </a:xfrm>
        </p:spPr>
        <p:txBody>
          <a:bodyPr>
            <a:normAutofit fontScale="90000"/>
          </a:bodyPr>
          <a:lstStyle/>
          <a:p>
            <a:pPr algn="r"/>
            <a:br>
              <a:rPr lang="he-IL" sz="3200" b="1" dirty="0"/>
            </a:br>
            <a:br>
              <a:rPr lang="he-IL" sz="3200" b="1" dirty="0"/>
            </a:br>
            <a:br>
              <a:rPr lang="he-IL" sz="3200" b="1" dirty="0"/>
            </a:br>
            <a:r>
              <a:rPr lang="he-IL" sz="3200" b="1" dirty="0"/>
              <a:t>סוגי סימולציות מקוונות בחינוך (</a:t>
            </a:r>
            <a:r>
              <a:rPr lang="en-US" sz="3200" b="1" dirty="0" err="1"/>
              <a:t>Dieker</a:t>
            </a:r>
            <a:r>
              <a:rPr lang="en-US" sz="3200" b="1" dirty="0"/>
              <a:t> et al., 2014</a:t>
            </a:r>
            <a:r>
              <a:rPr lang="he-IL" sz="3200" b="1" dirty="0"/>
              <a:t>): </a:t>
            </a:r>
            <a:br>
              <a:rPr lang="en-US" sz="3200" b="1" dirty="0"/>
            </a:br>
            <a:br>
              <a:rPr lang="en-US" sz="3200" b="1" dirty="0"/>
            </a:br>
            <a:endParaRPr lang="he-IL" sz="32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131734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he-IL" sz="2800" dirty="0"/>
              <a:t>למידה מקוונת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/>
              <a:t>Second Life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he-IL" sz="2800" dirty="0"/>
              <a:t>סימולציות אופפות</a:t>
            </a:r>
            <a:endParaRPr lang="en-US" sz="2800" dirty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37" y="1737360"/>
            <a:ext cx="3143250" cy="130492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691" y="3461656"/>
            <a:ext cx="5691358" cy="151365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075" y="3435529"/>
            <a:ext cx="3954016" cy="270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2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94358"/>
            <a:ext cx="3200400" cy="1926773"/>
          </a:xfrm>
        </p:spPr>
        <p:txBody>
          <a:bodyPr/>
          <a:lstStyle/>
          <a:p>
            <a:pPr algn="r"/>
            <a:r>
              <a:rPr lang="he-IL" dirty="0"/>
              <a:t>תובנות עיקריות מהספרות המקצועית העדכנית (2020):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114800" y="397327"/>
            <a:ext cx="7582988" cy="62908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e-IL" dirty="0"/>
              <a:t>מרבית הסימולציות המקוונות הן סימולציות מצבים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dirty="0"/>
              <a:t>המחקר מצביע על ממצאים מעורבים בנוגע לשינוי גישות </a:t>
            </a:r>
            <a:r>
              <a:rPr lang="he-IL" dirty="0" err="1"/>
              <a:t>מתכשרים</a:t>
            </a:r>
            <a:r>
              <a:rPr lang="he-IL" dirty="0"/>
              <a:t> להוראה ביחס לכלי </a:t>
            </a:r>
            <a:r>
              <a:rPr lang="he-IL" dirty="0" err="1"/>
              <a:t>הסימולטיבי</a:t>
            </a:r>
            <a:r>
              <a:rPr lang="he-IL" dirty="0"/>
              <a:t> (</a:t>
            </a:r>
            <a:r>
              <a:rPr lang="en-US" dirty="0" err="1"/>
              <a:t>TeachMe</a:t>
            </a:r>
            <a:r>
              <a:rPr lang="en-US" dirty="0"/>
              <a:t>, </a:t>
            </a:r>
            <a:r>
              <a:rPr lang="en-US" dirty="0" err="1"/>
              <a:t>SimSchool</a:t>
            </a:r>
            <a:r>
              <a:rPr lang="en-US" dirty="0"/>
              <a:t>, Second Life</a:t>
            </a:r>
            <a:r>
              <a:rPr lang="he-IL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dirty="0"/>
              <a:t>מרבית המחקרים על הכלי המקוון היו קצרי טווח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dirty="0"/>
              <a:t>מרבית המחקרים על השפעת הסימולציות המקוונות בחינוך הם על מודלים ניסיוניים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b="1" dirty="0"/>
              <a:t>הסבר: </a:t>
            </a:r>
            <a:r>
              <a:rPr lang="he-IL" dirty="0"/>
              <a:t>טיבה החדשני של הטכנולוגיה בה נעשה שימוש וכיצד היא נתפסת כתוספת לתוכניות הכשרת מורים קיימות במקום כחלק אינטגרלי מהן.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b="1" dirty="0"/>
              <a:t>מסקנה: </a:t>
            </a:r>
            <a:r>
              <a:rPr lang="he-IL" b="1" i="1" dirty="0"/>
              <a:t>ראוי לנסח קווים מנחים לשימוש יעיל בטכנולוגיית העולם המקוון בחינוך 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half" idx="2"/>
          </p:nvPr>
        </p:nvSpPr>
        <p:spPr>
          <a:xfrm>
            <a:off x="457200" y="4271554"/>
            <a:ext cx="3200400" cy="2033649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1555"/>
            <a:ext cx="4065999" cy="25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48105"/>
      </p:ext>
    </p:extLst>
  </p:cSld>
  <p:clrMapOvr>
    <a:masterClrMapping/>
  </p:clrMapOvr>
</p:sld>
</file>

<file path=ppt/theme/theme1.xml><?xml version="1.0" encoding="utf-8"?>
<a:theme xmlns:a="http://schemas.openxmlformats.org/drawingml/2006/main" name="מבט לאחור">
  <a:themeElements>
    <a:clrScheme name="מבט לאחור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19050</TotalTime>
  <Words>294</Words>
  <Application>Microsoft Office PowerPoint</Application>
  <PresentationFormat>מסך רחב</PresentationFormat>
  <Paragraphs>28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1" baseType="lpstr">
      <vt:lpstr>Arial Black</vt:lpstr>
      <vt:lpstr>ArialUnicodeMS</vt:lpstr>
      <vt:lpstr>Calibri</vt:lpstr>
      <vt:lpstr>Calibri Light</vt:lpstr>
      <vt:lpstr>Wingdings</vt:lpstr>
      <vt:lpstr>מבט לאחור</vt:lpstr>
      <vt:lpstr>השימוש בסימולציות מקוונות בחינוך כדי לפתח מיומנויות ניהול כיתה בקרב מתכשרים להוראה: השלכות לפרקטיקה רפלקטיבית </vt:lpstr>
      <vt:lpstr>סימולציות מקוונות בהכשרת מורים</vt:lpstr>
      <vt:lpstr>יתרונות לשימוש בסימולציות מקוונות בחינוך (Badiee &amp;  Kaufman, 2015; Gregory et al., 2011; Jonassen et al., 2003;): </vt:lpstr>
      <vt:lpstr>   סוגי סימולציות מקוונות בחינוך (Dieker et al., 2014):   </vt:lpstr>
      <vt:lpstr>תובנות עיקריות מהספרות המקצועית העדכנית (2020):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השימוש בסימולציות מקוונות בחינוך כדי לפתח מיומנויות ניהול כיתה בקרב מתכשרים להוראה: השלכות לפרקטיקה רפלקטיבית</dc:title>
  <dc:creator>Amalia Ran</dc:creator>
  <cp:lastModifiedBy>simulation simulation</cp:lastModifiedBy>
  <cp:revision>6</cp:revision>
  <dcterms:created xsi:type="dcterms:W3CDTF">2020-05-03T17:05:14Z</dcterms:created>
  <dcterms:modified xsi:type="dcterms:W3CDTF">2024-08-29T10:43:43Z</dcterms:modified>
</cp:coreProperties>
</file>